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diagrams/data1.xml" ContentType="application/vnd.openxmlformats-officedocument.drawingml.diagramData+xml"/>
  <Override PartName="/ppt/presentation.xml" ContentType="application/vnd.openxmlformats-officedocument.presentationml.presentation.main+xml"/>
  <Override PartName="/ppt/slides/slide8.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1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9.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notesSlides/notesSlide12.xml" ContentType="application/vnd.openxmlformats-officedocument.presentationml.notesSlide+xml"/>
  <Override PartName="/ppt/notesSlides/notesSlide32.xml" ContentType="application/vnd.openxmlformats-officedocument.presentationml.notesSlide+xml"/>
  <Override PartName="/ppt/notesSlides/notesSlide15.xml" ContentType="application/vnd.openxmlformats-officedocument.presentationml.notesSlide+xml"/>
  <Override PartName="/ppt/notesSlides/notesSlide33.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27.xml" ContentType="application/vnd.openxmlformats-officedocument.presentationml.notesSlide+xml"/>
  <Override PartName="/ppt/slideMasters/slideMaster1.xml" ContentType="application/vnd.openxmlformats-officedocument.presentationml.slideMaster+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16.xml" ContentType="application/vnd.openxmlformats-officedocument.presentationml.notesSlide+xml"/>
  <Override PartName="/ppt/notesSlides/notesSlide11.xml" ContentType="application/vnd.openxmlformats-officedocument.presentationml.notesSlide+xml"/>
  <Override PartName="/ppt/slideLayouts/slideLayout1.xml" ContentType="application/vnd.openxmlformats-officedocument.presentationml.slideLayout+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3.xml" ContentType="application/vnd.openxmlformats-officedocument.presentationml.notesSlide+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handoutMasterIdLst>
    <p:handoutMasterId r:id="rId37"/>
  </p:handoutMasterIdLst>
  <p:sldIdLst>
    <p:sldId id="256" r:id="rId2"/>
    <p:sldId id="398" r:id="rId3"/>
    <p:sldId id="399" r:id="rId4"/>
    <p:sldId id="401" r:id="rId5"/>
    <p:sldId id="400" r:id="rId6"/>
    <p:sldId id="403" r:id="rId7"/>
    <p:sldId id="404" r:id="rId8"/>
    <p:sldId id="402" r:id="rId9"/>
    <p:sldId id="405" r:id="rId10"/>
    <p:sldId id="406" r:id="rId11"/>
    <p:sldId id="291" r:id="rId12"/>
    <p:sldId id="408" r:id="rId13"/>
    <p:sldId id="410" r:id="rId14"/>
    <p:sldId id="424" r:id="rId15"/>
    <p:sldId id="409" r:id="rId16"/>
    <p:sldId id="411" r:id="rId17"/>
    <p:sldId id="426" r:id="rId18"/>
    <p:sldId id="413" r:id="rId19"/>
    <p:sldId id="428" r:id="rId20"/>
    <p:sldId id="429" r:id="rId21"/>
    <p:sldId id="427" r:id="rId22"/>
    <p:sldId id="414" r:id="rId23"/>
    <p:sldId id="415" r:id="rId24"/>
    <p:sldId id="416" r:id="rId25"/>
    <p:sldId id="422" r:id="rId26"/>
    <p:sldId id="423" r:id="rId27"/>
    <p:sldId id="430" r:id="rId28"/>
    <p:sldId id="419" r:id="rId29"/>
    <p:sldId id="420" r:id="rId30"/>
    <p:sldId id="412" r:id="rId31"/>
    <p:sldId id="297" r:id="rId32"/>
    <p:sldId id="394" r:id="rId33"/>
    <p:sldId id="431" r:id="rId34"/>
    <p:sldId id="421" r:id="rId35"/>
  </p:sldIdLst>
  <p:sldSz cx="9144000" cy="5143500" type="screen16x9"/>
  <p:notesSz cx="6797675" cy="9926638"/>
  <p:embeddedFontLst>
    <p:embeddedFont>
      <p:font typeface="Trebuchet MS" pitchFamily="34" charset="0"/>
      <p:regular r:id="rId38"/>
      <p:bold r:id="rId39"/>
      <p:italic r:id="rId40"/>
      <p:boldItalic r:id="rId41"/>
    </p:embeddedFont>
    <p:embeddedFont>
      <p:font typeface="Oswald" charset="0"/>
      <p:regular r:id="rId42"/>
      <p:bold r:id="rId43"/>
    </p:embeddedFont>
    <p:embeddedFont>
      <p:font typeface="Calibri" pitchFamily="34" charset="0"/>
      <p:regular r:id="rId44"/>
      <p:bold r:id="rId45"/>
      <p:italic r:id="rId46"/>
      <p:boldItalic r:id="rId47"/>
    </p:embeddedFont>
    <p:embeddedFont>
      <p:font typeface="MS PGothic" pitchFamily="34" charset="-128"/>
      <p:regular r:id="rId48"/>
    </p:embeddedFont>
    <p:embeddedFont>
      <p:font typeface="Times" pitchFamily="18" charset="0"/>
      <p:regular r:id="rId49"/>
      <p:bold r:id="rId50"/>
      <p:italic r:id="rId51"/>
      <p:boldItalic r:id="rId52"/>
    </p:embeddedFont>
    <p:embeddedFont>
      <p:font typeface="Cambria Math" pitchFamily="18" charset="0"/>
      <p:regular r:id="rId53"/>
    </p:embeddedFont>
    <p:embeddedFont>
      <p:font typeface="Century Gothic" pitchFamily="34" charset="0"/>
      <p:regular r:id="rId54"/>
      <p:bold r:id="rId55"/>
      <p:italic r:id="rId56"/>
      <p:boldItalic r:id="rId57"/>
    </p:embeddedFont>
    <p:embeddedFont>
      <p:font typeface="Source Sans Pro" charset="0"/>
      <p:regular r:id="rId58"/>
      <p:bold r:id="rId59"/>
      <p:italic r:id="rId60"/>
      <p:boldItalic r:id="rId61"/>
    </p:embeddedFont>
    <p:embeddedFont>
      <p:font typeface="Tahoma" pitchFamily="34" charset="0"/>
      <p:regular r:id="rId62"/>
      <p:bold r:id="rId63"/>
    </p:embeddedFont>
    <p:embeddedFont>
      <p:font typeface="Miriam Libre" charset="-79"/>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25E243C-3249-4F01-8190-5AA3D649FA9A}">
  <a:tblStyle styleId="{625E243C-3249-4F01-8190-5AA3D649FA9A}"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13" autoAdjust="0"/>
    <p:restoredTop sz="82028" autoAdjust="0"/>
  </p:normalViewPr>
  <p:slideViewPr>
    <p:cSldViewPr>
      <p:cViewPr>
        <p:scale>
          <a:sx n="80" d="100"/>
          <a:sy n="80" d="100"/>
        </p:scale>
        <p:origin x="-2838" y="-8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72"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font" Target="fonts/font13.fntdata"/><Relationship Id="rId55"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4EEDD-BCA1-4676-BC83-19135031A80F}" type="doc">
      <dgm:prSet loTypeId="urn:microsoft.com/office/officeart/2005/8/layout/cycle2" loCatId="cycle" qsTypeId="urn:microsoft.com/office/officeart/2005/8/quickstyle/simple5" qsCatId="simple" csTypeId="urn:microsoft.com/office/officeart/2005/8/colors/colorful1" csCatId="colorful" phldr="1"/>
      <dgm:spPr/>
      <dgm:t>
        <a:bodyPr/>
        <a:lstStyle/>
        <a:p>
          <a:endParaRPr lang="es-PA"/>
        </a:p>
      </dgm:t>
    </dgm:pt>
    <dgm:pt modelId="{A5153F62-AD44-49BA-9AB6-03F2679F4285}">
      <dgm:prSet phldrT="[Texto]" custT="1"/>
      <dgm:spPr/>
      <dgm:t>
        <a:bodyPr/>
        <a:lstStyle/>
        <a:p>
          <a:r>
            <a:rPr lang="es-PA" sz="1200" b="1" dirty="0" smtClean="0">
              <a:solidFill>
                <a:schemeClr val="tx1"/>
              </a:solidFill>
            </a:rPr>
            <a:t>Económicos</a:t>
          </a:r>
        </a:p>
        <a:p>
          <a:r>
            <a:rPr lang="es-PA" sz="1200" b="1" dirty="0" smtClean="0">
              <a:solidFill>
                <a:schemeClr val="tx1"/>
              </a:solidFill>
            </a:rPr>
            <a:t>EC</a:t>
          </a:r>
          <a:endParaRPr lang="es-PA" sz="1200" b="1" dirty="0">
            <a:solidFill>
              <a:schemeClr val="tx1"/>
            </a:solidFill>
          </a:endParaRPr>
        </a:p>
      </dgm:t>
    </dgm:pt>
    <dgm:pt modelId="{421510EF-2E3F-4CFE-998D-E6E18898E5BF}" type="parTrans" cxnId="{7CBE2D0F-8DC1-4E6D-81AD-CD69823F3710}">
      <dgm:prSet/>
      <dgm:spPr/>
      <dgm:t>
        <a:bodyPr/>
        <a:lstStyle/>
        <a:p>
          <a:endParaRPr lang="es-PA" sz="2800"/>
        </a:p>
      </dgm:t>
    </dgm:pt>
    <dgm:pt modelId="{A92ED101-ED63-42E4-87D9-51CA02D47180}" type="sibTrans" cxnId="{7CBE2D0F-8DC1-4E6D-81AD-CD69823F3710}">
      <dgm:prSet custT="1"/>
      <dgm:spPr/>
      <dgm:t>
        <a:bodyPr/>
        <a:lstStyle/>
        <a:p>
          <a:endParaRPr lang="es-PA" sz="2400"/>
        </a:p>
      </dgm:t>
    </dgm:pt>
    <dgm:pt modelId="{F36C506D-1F46-496C-8D87-159DDF150510}">
      <dgm:prSet phldrT="[Texto]" custT="1"/>
      <dgm:spPr/>
      <dgm:t>
        <a:bodyPr/>
        <a:lstStyle/>
        <a:p>
          <a:r>
            <a:rPr lang="es-PA" sz="1200" b="1" smtClean="0">
              <a:solidFill>
                <a:schemeClr val="tx1"/>
              </a:solidFill>
            </a:rPr>
            <a:t>Ambientales</a:t>
          </a:r>
        </a:p>
        <a:p>
          <a:r>
            <a:rPr lang="es-PA" sz="1200" b="1" smtClean="0">
              <a:solidFill>
                <a:schemeClr val="tx1"/>
              </a:solidFill>
            </a:rPr>
            <a:t>EN</a:t>
          </a:r>
          <a:endParaRPr lang="es-PA" sz="1200" b="1" dirty="0">
            <a:solidFill>
              <a:schemeClr val="tx1"/>
            </a:solidFill>
          </a:endParaRPr>
        </a:p>
      </dgm:t>
    </dgm:pt>
    <dgm:pt modelId="{8E7B7B03-51D3-4257-890E-3FD41BA1CF0E}" type="parTrans" cxnId="{52B2D2F8-A7D1-4B77-8200-3E9A9E308D5A}">
      <dgm:prSet/>
      <dgm:spPr/>
      <dgm:t>
        <a:bodyPr/>
        <a:lstStyle/>
        <a:p>
          <a:endParaRPr lang="es-PA" sz="2800"/>
        </a:p>
      </dgm:t>
    </dgm:pt>
    <dgm:pt modelId="{92F4F181-AFD7-4FEF-9EAA-CE03B13A8441}" type="sibTrans" cxnId="{52B2D2F8-A7D1-4B77-8200-3E9A9E308D5A}">
      <dgm:prSet custT="1"/>
      <dgm:spPr/>
      <dgm:t>
        <a:bodyPr/>
        <a:lstStyle/>
        <a:p>
          <a:endParaRPr lang="es-PA" sz="2400"/>
        </a:p>
      </dgm:t>
    </dgm:pt>
    <dgm:pt modelId="{A05CEC35-8BB1-40C6-A89B-0E63A61926D0}">
      <dgm:prSet phldrT="[Texto]" custT="1"/>
      <dgm:spPr/>
      <dgm:t>
        <a:bodyPr/>
        <a:lstStyle/>
        <a:p>
          <a:r>
            <a:rPr lang="es-PA" sz="1200" b="1" smtClean="0">
              <a:solidFill>
                <a:schemeClr val="tx1"/>
              </a:solidFill>
            </a:rPr>
            <a:t>Sociales</a:t>
          </a:r>
        </a:p>
        <a:p>
          <a:r>
            <a:rPr lang="es-PA" sz="1200" b="1" smtClean="0">
              <a:solidFill>
                <a:schemeClr val="tx1"/>
              </a:solidFill>
            </a:rPr>
            <a:t>LA,SO,HR,PR</a:t>
          </a:r>
          <a:endParaRPr lang="es-PA" sz="1200" b="1" dirty="0">
            <a:solidFill>
              <a:schemeClr val="tx1"/>
            </a:solidFill>
          </a:endParaRPr>
        </a:p>
      </dgm:t>
    </dgm:pt>
    <dgm:pt modelId="{1FF1D355-A64A-4DF3-9889-9E6026BD0BE5}" type="parTrans" cxnId="{807F7620-D973-480D-9B13-9E4DA457A93E}">
      <dgm:prSet/>
      <dgm:spPr/>
      <dgm:t>
        <a:bodyPr/>
        <a:lstStyle/>
        <a:p>
          <a:endParaRPr lang="es-PA" sz="2800"/>
        </a:p>
      </dgm:t>
    </dgm:pt>
    <dgm:pt modelId="{A7AF9BEB-8BDA-4DBA-A636-49EE9AB7A0E0}" type="sibTrans" cxnId="{807F7620-D973-480D-9B13-9E4DA457A93E}">
      <dgm:prSet custT="1"/>
      <dgm:spPr/>
      <dgm:t>
        <a:bodyPr/>
        <a:lstStyle/>
        <a:p>
          <a:endParaRPr lang="es-PA" sz="2400"/>
        </a:p>
      </dgm:t>
    </dgm:pt>
    <dgm:pt modelId="{AACFE637-1A57-49BB-8741-770BC255837A}" type="pres">
      <dgm:prSet presAssocID="{81E4EEDD-BCA1-4676-BC83-19135031A80F}" presName="cycle" presStyleCnt="0">
        <dgm:presLayoutVars>
          <dgm:dir/>
          <dgm:resizeHandles val="exact"/>
        </dgm:presLayoutVars>
      </dgm:prSet>
      <dgm:spPr/>
      <dgm:t>
        <a:bodyPr/>
        <a:lstStyle/>
        <a:p>
          <a:endParaRPr lang="es-PA"/>
        </a:p>
      </dgm:t>
    </dgm:pt>
    <dgm:pt modelId="{439EB8E5-92AC-4A0B-BFC1-6A648EC52247}" type="pres">
      <dgm:prSet presAssocID="{A5153F62-AD44-49BA-9AB6-03F2679F4285}" presName="node" presStyleLbl="node1" presStyleIdx="0" presStyleCnt="3" custScaleX="160204">
        <dgm:presLayoutVars>
          <dgm:bulletEnabled val="1"/>
        </dgm:presLayoutVars>
      </dgm:prSet>
      <dgm:spPr/>
      <dgm:t>
        <a:bodyPr/>
        <a:lstStyle/>
        <a:p>
          <a:endParaRPr lang="es-PA"/>
        </a:p>
      </dgm:t>
    </dgm:pt>
    <dgm:pt modelId="{ED71A3E7-28BB-4D6B-912D-4EAE5B8B8BA1}" type="pres">
      <dgm:prSet presAssocID="{A92ED101-ED63-42E4-87D9-51CA02D47180}" presName="sibTrans" presStyleLbl="sibTrans2D1" presStyleIdx="0" presStyleCnt="3"/>
      <dgm:spPr/>
      <dgm:t>
        <a:bodyPr/>
        <a:lstStyle/>
        <a:p>
          <a:endParaRPr lang="es-PA"/>
        </a:p>
      </dgm:t>
    </dgm:pt>
    <dgm:pt modelId="{1094251C-2D2F-475B-A840-5EEDD47D7943}" type="pres">
      <dgm:prSet presAssocID="{A92ED101-ED63-42E4-87D9-51CA02D47180}" presName="connectorText" presStyleLbl="sibTrans2D1" presStyleIdx="0" presStyleCnt="3"/>
      <dgm:spPr/>
      <dgm:t>
        <a:bodyPr/>
        <a:lstStyle/>
        <a:p>
          <a:endParaRPr lang="es-PA"/>
        </a:p>
      </dgm:t>
    </dgm:pt>
    <dgm:pt modelId="{15D7812D-750A-427D-9096-C05F7D421240}" type="pres">
      <dgm:prSet presAssocID="{F36C506D-1F46-496C-8D87-159DDF150510}" presName="node" presStyleLbl="node1" presStyleIdx="1" presStyleCnt="3" custScaleX="150227" custRadScaleRad="111871" custRadScaleInc="-5754">
        <dgm:presLayoutVars>
          <dgm:bulletEnabled val="1"/>
        </dgm:presLayoutVars>
      </dgm:prSet>
      <dgm:spPr/>
      <dgm:t>
        <a:bodyPr/>
        <a:lstStyle/>
        <a:p>
          <a:endParaRPr lang="es-PA"/>
        </a:p>
      </dgm:t>
    </dgm:pt>
    <dgm:pt modelId="{365D6A86-3550-490B-BA52-BBACC7663F6C}" type="pres">
      <dgm:prSet presAssocID="{92F4F181-AFD7-4FEF-9EAA-CE03B13A8441}" presName="sibTrans" presStyleLbl="sibTrans2D1" presStyleIdx="1" presStyleCnt="3"/>
      <dgm:spPr/>
      <dgm:t>
        <a:bodyPr/>
        <a:lstStyle/>
        <a:p>
          <a:endParaRPr lang="es-PA"/>
        </a:p>
      </dgm:t>
    </dgm:pt>
    <dgm:pt modelId="{BE11707C-AA4B-455B-BA69-112F2F73A1A1}" type="pres">
      <dgm:prSet presAssocID="{92F4F181-AFD7-4FEF-9EAA-CE03B13A8441}" presName="connectorText" presStyleLbl="sibTrans2D1" presStyleIdx="1" presStyleCnt="3"/>
      <dgm:spPr/>
      <dgm:t>
        <a:bodyPr/>
        <a:lstStyle/>
        <a:p>
          <a:endParaRPr lang="es-PA"/>
        </a:p>
      </dgm:t>
    </dgm:pt>
    <dgm:pt modelId="{E8A18BFE-B08A-4AB5-8F87-8BDB959FB45F}" type="pres">
      <dgm:prSet presAssocID="{A05CEC35-8BB1-40C6-A89B-0E63A61926D0}" presName="node" presStyleLbl="node1" presStyleIdx="2" presStyleCnt="3" custScaleX="130730" custRadScaleRad="111499" custRadScaleInc="5595">
        <dgm:presLayoutVars>
          <dgm:bulletEnabled val="1"/>
        </dgm:presLayoutVars>
      </dgm:prSet>
      <dgm:spPr/>
      <dgm:t>
        <a:bodyPr/>
        <a:lstStyle/>
        <a:p>
          <a:endParaRPr lang="es-PA"/>
        </a:p>
      </dgm:t>
    </dgm:pt>
    <dgm:pt modelId="{59E3CB75-7EF0-4BFD-A24D-2CB8E3A3A3CF}" type="pres">
      <dgm:prSet presAssocID="{A7AF9BEB-8BDA-4DBA-A636-49EE9AB7A0E0}" presName="sibTrans" presStyleLbl="sibTrans2D1" presStyleIdx="2" presStyleCnt="3"/>
      <dgm:spPr/>
      <dgm:t>
        <a:bodyPr/>
        <a:lstStyle/>
        <a:p>
          <a:endParaRPr lang="es-PA"/>
        </a:p>
      </dgm:t>
    </dgm:pt>
    <dgm:pt modelId="{295B19EA-56BE-44F1-80D3-FC4618E9B73E}" type="pres">
      <dgm:prSet presAssocID="{A7AF9BEB-8BDA-4DBA-A636-49EE9AB7A0E0}" presName="connectorText" presStyleLbl="sibTrans2D1" presStyleIdx="2" presStyleCnt="3"/>
      <dgm:spPr/>
      <dgm:t>
        <a:bodyPr/>
        <a:lstStyle/>
        <a:p>
          <a:endParaRPr lang="es-PA"/>
        </a:p>
      </dgm:t>
    </dgm:pt>
  </dgm:ptLst>
  <dgm:cxnLst>
    <dgm:cxn modelId="{7CBE2D0F-8DC1-4E6D-81AD-CD69823F3710}" srcId="{81E4EEDD-BCA1-4676-BC83-19135031A80F}" destId="{A5153F62-AD44-49BA-9AB6-03F2679F4285}" srcOrd="0" destOrd="0" parTransId="{421510EF-2E3F-4CFE-998D-E6E18898E5BF}" sibTransId="{A92ED101-ED63-42E4-87D9-51CA02D47180}"/>
    <dgm:cxn modelId="{E855F72A-179C-4057-B955-248EFEC3835D}" type="presOf" srcId="{A92ED101-ED63-42E4-87D9-51CA02D47180}" destId="{ED71A3E7-28BB-4D6B-912D-4EAE5B8B8BA1}" srcOrd="0" destOrd="0" presId="urn:microsoft.com/office/officeart/2005/8/layout/cycle2"/>
    <dgm:cxn modelId="{52B2D2F8-A7D1-4B77-8200-3E9A9E308D5A}" srcId="{81E4EEDD-BCA1-4676-BC83-19135031A80F}" destId="{F36C506D-1F46-496C-8D87-159DDF150510}" srcOrd="1" destOrd="0" parTransId="{8E7B7B03-51D3-4257-890E-3FD41BA1CF0E}" sibTransId="{92F4F181-AFD7-4FEF-9EAA-CE03B13A8441}"/>
    <dgm:cxn modelId="{195D28E8-B966-4FDA-B38C-7B4EC2A143C9}" type="presOf" srcId="{F36C506D-1F46-496C-8D87-159DDF150510}" destId="{15D7812D-750A-427D-9096-C05F7D421240}" srcOrd="0" destOrd="0" presId="urn:microsoft.com/office/officeart/2005/8/layout/cycle2"/>
    <dgm:cxn modelId="{82B8FCC2-397C-4ACE-86D6-8A5ED28A3921}" type="presOf" srcId="{92F4F181-AFD7-4FEF-9EAA-CE03B13A8441}" destId="{365D6A86-3550-490B-BA52-BBACC7663F6C}" srcOrd="0" destOrd="0" presId="urn:microsoft.com/office/officeart/2005/8/layout/cycle2"/>
    <dgm:cxn modelId="{807F7620-D973-480D-9B13-9E4DA457A93E}" srcId="{81E4EEDD-BCA1-4676-BC83-19135031A80F}" destId="{A05CEC35-8BB1-40C6-A89B-0E63A61926D0}" srcOrd="2" destOrd="0" parTransId="{1FF1D355-A64A-4DF3-9889-9E6026BD0BE5}" sibTransId="{A7AF9BEB-8BDA-4DBA-A636-49EE9AB7A0E0}"/>
    <dgm:cxn modelId="{62F3682B-823F-432B-8032-E75B81E5F488}" type="presOf" srcId="{81E4EEDD-BCA1-4676-BC83-19135031A80F}" destId="{AACFE637-1A57-49BB-8741-770BC255837A}" srcOrd="0" destOrd="0" presId="urn:microsoft.com/office/officeart/2005/8/layout/cycle2"/>
    <dgm:cxn modelId="{30171443-8B51-4AB2-B768-EA7B2A7EA729}" type="presOf" srcId="{A5153F62-AD44-49BA-9AB6-03F2679F4285}" destId="{439EB8E5-92AC-4A0B-BFC1-6A648EC52247}" srcOrd="0" destOrd="0" presId="urn:microsoft.com/office/officeart/2005/8/layout/cycle2"/>
    <dgm:cxn modelId="{A41DDB0D-17F9-474F-A3C5-B160A9803A42}" type="presOf" srcId="{92F4F181-AFD7-4FEF-9EAA-CE03B13A8441}" destId="{BE11707C-AA4B-455B-BA69-112F2F73A1A1}" srcOrd="1" destOrd="0" presId="urn:microsoft.com/office/officeart/2005/8/layout/cycle2"/>
    <dgm:cxn modelId="{D9B10C13-FB15-4399-9D14-3D99A552E56C}" type="presOf" srcId="{A92ED101-ED63-42E4-87D9-51CA02D47180}" destId="{1094251C-2D2F-475B-A840-5EEDD47D7943}" srcOrd="1" destOrd="0" presId="urn:microsoft.com/office/officeart/2005/8/layout/cycle2"/>
    <dgm:cxn modelId="{4D787630-88E6-429D-B0B4-5DED6B7C9134}" type="presOf" srcId="{A7AF9BEB-8BDA-4DBA-A636-49EE9AB7A0E0}" destId="{59E3CB75-7EF0-4BFD-A24D-2CB8E3A3A3CF}" srcOrd="0" destOrd="0" presId="urn:microsoft.com/office/officeart/2005/8/layout/cycle2"/>
    <dgm:cxn modelId="{BB71F965-E808-4339-932D-0E333651B78F}" type="presOf" srcId="{A05CEC35-8BB1-40C6-A89B-0E63A61926D0}" destId="{E8A18BFE-B08A-4AB5-8F87-8BDB959FB45F}" srcOrd="0" destOrd="0" presId="urn:microsoft.com/office/officeart/2005/8/layout/cycle2"/>
    <dgm:cxn modelId="{88D48496-5A26-4FDF-8498-E01564139B47}" type="presOf" srcId="{A7AF9BEB-8BDA-4DBA-A636-49EE9AB7A0E0}" destId="{295B19EA-56BE-44F1-80D3-FC4618E9B73E}" srcOrd="1" destOrd="0" presId="urn:microsoft.com/office/officeart/2005/8/layout/cycle2"/>
    <dgm:cxn modelId="{321551E9-BAAC-4819-B0E1-35501B1C2E03}" type="presParOf" srcId="{AACFE637-1A57-49BB-8741-770BC255837A}" destId="{439EB8E5-92AC-4A0B-BFC1-6A648EC52247}" srcOrd="0" destOrd="0" presId="urn:microsoft.com/office/officeart/2005/8/layout/cycle2"/>
    <dgm:cxn modelId="{696516EF-D6CA-4B2C-8488-CAD6904F5956}" type="presParOf" srcId="{AACFE637-1A57-49BB-8741-770BC255837A}" destId="{ED71A3E7-28BB-4D6B-912D-4EAE5B8B8BA1}" srcOrd="1" destOrd="0" presId="urn:microsoft.com/office/officeart/2005/8/layout/cycle2"/>
    <dgm:cxn modelId="{564CEC76-DF8A-4101-A5D8-AEE1620D12CD}" type="presParOf" srcId="{ED71A3E7-28BB-4D6B-912D-4EAE5B8B8BA1}" destId="{1094251C-2D2F-475B-A840-5EEDD47D7943}" srcOrd="0" destOrd="0" presId="urn:microsoft.com/office/officeart/2005/8/layout/cycle2"/>
    <dgm:cxn modelId="{00659EE5-9A32-4A8C-A232-92B06002AA1B}" type="presParOf" srcId="{AACFE637-1A57-49BB-8741-770BC255837A}" destId="{15D7812D-750A-427D-9096-C05F7D421240}" srcOrd="2" destOrd="0" presId="urn:microsoft.com/office/officeart/2005/8/layout/cycle2"/>
    <dgm:cxn modelId="{17145733-DD8E-4210-B862-D030EC10B135}" type="presParOf" srcId="{AACFE637-1A57-49BB-8741-770BC255837A}" destId="{365D6A86-3550-490B-BA52-BBACC7663F6C}" srcOrd="3" destOrd="0" presId="urn:microsoft.com/office/officeart/2005/8/layout/cycle2"/>
    <dgm:cxn modelId="{43C4B5D1-4026-47DB-8251-8C3AF5D9CCB1}" type="presParOf" srcId="{365D6A86-3550-490B-BA52-BBACC7663F6C}" destId="{BE11707C-AA4B-455B-BA69-112F2F73A1A1}" srcOrd="0" destOrd="0" presId="urn:microsoft.com/office/officeart/2005/8/layout/cycle2"/>
    <dgm:cxn modelId="{2F4321DB-1B2D-4FDD-8CD2-4A0C310F364F}" type="presParOf" srcId="{AACFE637-1A57-49BB-8741-770BC255837A}" destId="{E8A18BFE-B08A-4AB5-8F87-8BDB959FB45F}" srcOrd="4" destOrd="0" presId="urn:microsoft.com/office/officeart/2005/8/layout/cycle2"/>
    <dgm:cxn modelId="{E1625824-49BF-4E2D-9844-955614FF8948}" type="presParOf" srcId="{AACFE637-1A57-49BB-8741-770BC255837A}" destId="{59E3CB75-7EF0-4BFD-A24D-2CB8E3A3A3CF}" srcOrd="5" destOrd="0" presId="urn:microsoft.com/office/officeart/2005/8/layout/cycle2"/>
    <dgm:cxn modelId="{582B2850-B8E2-465D-AB6F-B07236A6A60C}" type="presParOf" srcId="{59E3CB75-7EF0-4BFD-A24D-2CB8E3A3A3CF}" destId="{295B19EA-56BE-44F1-80D3-FC4618E9B73E}" srcOrd="0" destOrd="0" presId="urn:microsoft.com/office/officeart/2005/8/layout/cycle2"/>
  </dgm:cxnLst>
  <dgm:bg>
    <a:effectLst>
      <a:glow rad="63500">
        <a:schemeClr val="accent2">
          <a:satMod val="175000"/>
          <a:alpha val="40000"/>
        </a:schemeClr>
      </a:glo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EB8E5-92AC-4A0B-BFC1-6A648EC52247}">
      <dsp:nvSpPr>
        <dsp:cNvPr id="0" name=""/>
        <dsp:cNvSpPr/>
      </dsp:nvSpPr>
      <dsp:spPr>
        <a:xfrm>
          <a:off x="1588961" y="53"/>
          <a:ext cx="1480097" cy="923882"/>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PA" sz="1200" b="1" kern="1200" dirty="0" smtClean="0">
              <a:solidFill>
                <a:schemeClr val="tx1"/>
              </a:solidFill>
            </a:rPr>
            <a:t>Económicos</a:t>
          </a:r>
        </a:p>
        <a:p>
          <a:pPr lvl="0" algn="ctr" defTabSz="533400">
            <a:lnSpc>
              <a:spcPct val="90000"/>
            </a:lnSpc>
            <a:spcBef>
              <a:spcPct val="0"/>
            </a:spcBef>
            <a:spcAft>
              <a:spcPct val="35000"/>
            </a:spcAft>
          </a:pPr>
          <a:r>
            <a:rPr lang="es-PA" sz="1200" b="1" kern="1200" dirty="0" smtClean="0">
              <a:solidFill>
                <a:schemeClr val="tx1"/>
              </a:solidFill>
            </a:rPr>
            <a:t>EC</a:t>
          </a:r>
          <a:endParaRPr lang="es-PA" sz="1200" b="1" kern="1200" dirty="0">
            <a:solidFill>
              <a:schemeClr val="tx1"/>
            </a:solidFill>
          </a:endParaRPr>
        </a:p>
      </dsp:txBody>
      <dsp:txXfrm>
        <a:off x="1805716" y="135352"/>
        <a:ext cx="1046587" cy="653284"/>
      </dsp:txXfrm>
    </dsp:sp>
    <dsp:sp modelId="{ED71A3E7-28BB-4D6B-912D-4EAE5B8B8BA1}">
      <dsp:nvSpPr>
        <dsp:cNvPr id="0" name=""/>
        <dsp:cNvSpPr/>
      </dsp:nvSpPr>
      <dsp:spPr>
        <a:xfrm rot="3377393">
          <a:off x="2615293" y="904088"/>
          <a:ext cx="225371" cy="311810"/>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s-PA" sz="2400" kern="1200"/>
        </a:p>
      </dsp:txBody>
      <dsp:txXfrm>
        <a:off x="2630337" y="938329"/>
        <a:ext cx="157760" cy="187086"/>
      </dsp:txXfrm>
    </dsp:sp>
    <dsp:sp modelId="{15D7812D-750A-427D-9096-C05F7D421240}">
      <dsp:nvSpPr>
        <dsp:cNvPr id="0" name=""/>
        <dsp:cNvSpPr/>
      </dsp:nvSpPr>
      <dsp:spPr>
        <a:xfrm>
          <a:off x="2437224" y="1202402"/>
          <a:ext cx="1387921" cy="923882"/>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PA" sz="1200" b="1" kern="1200" smtClean="0">
              <a:solidFill>
                <a:schemeClr val="tx1"/>
              </a:solidFill>
            </a:rPr>
            <a:t>Ambientales</a:t>
          </a:r>
        </a:p>
        <a:p>
          <a:pPr lvl="0" algn="ctr" defTabSz="533400">
            <a:lnSpc>
              <a:spcPct val="90000"/>
            </a:lnSpc>
            <a:spcBef>
              <a:spcPct val="0"/>
            </a:spcBef>
            <a:spcAft>
              <a:spcPct val="35000"/>
            </a:spcAft>
          </a:pPr>
          <a:r>
            <a:rPr lang="es-PA" sz="1200" b="1" kern="1200" smtClean="0">
              <a:solidFill>
                <a:schemeClr val="tx1"/>
              </a:solidFill>
            </a:rPr>
            <a:t>EN</a:t>
          </a:r>
          <a:endParaRPr lang="es-PA" sz="1200" b="1" kern="1200" dirty="0">
            <a:solidFill>
              <a:schemeClr val="tx1"/>
            </a:solidFill>
          </a:endParaRPr>
        </a:p>
      </dsp:txBody>
      <dsp:txXfrm>
        <a:off x="2640480" y="1337701"/>
        <a:ext cx="981409" cy="653284"/>
      </dsp:txXfrm>
    </dsp:sp>
    <dsp:sp modelId="{365D6A86-3550-490B-BA52-BBACC7663F6C}">
      <dsp:nvSpPr>
        <dsp:cNvPr id="0" name=""/>
        <dsp:cNvSpPr/>
      </dsp:nvSpPr>
      <dsp:spPr>
        <a:xfrm rot="10800004">
          <a:off x="2209855" y="1508437"/>
          <a:ext cx="160673" cy="311810"/>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s-PA" sz="2400" kern="1200"/>
        </a:p>
      </dsp:txBody>
      <dsp:txXfrm rot="10800000">
        <a:off x="2258057" y="1570799"/>
        <a:ext cx="112471" cy="187086"/>
      </dsp:txXfrm>
    </dsp:sp>
    <dsp:sp modelId="{E8A18BFE-B08A-4AB5-8F87-8BDB959FB45F}">
      <dsp:nvSpPr>
        <dsp:cNvPr id="0" name=""/>
        <dsp:cNvSpPr/>
      </dsp:nvSpPr>
      <dsp:spPr>
        <a:xfrm>
          <a:off x="926273" y="1202400"/>
          <a:ext cx="1207792" cy="923882"/>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PA" sz="1200" b="1" kern="1200" smtClean="0">
              <a:solidFill>
                <a:schemeClr val="tx1"/>
              </a:solidFill>
            </a:rPr>
            <a:t>Sociales</a:t>
          </a:r>
        </a:p>
        <a:p>
          <a:pPr lvl="0" algn="ctr" defTabSz="533400">
            <a:lnSpc>
              <a:spcPct val="90000"/>
            </a:lnSpc>
            <a:spcBef>
              <a:spcPct val="0"/>
            </a:spcBef>
            <a:spcAft>
              <a:spcPct val="35000"/>
            </a:spcAft>
          </a:pPr>
          <a:r>
            <a:rPr lang="es-PA" sz="1200" b="1" kern="1200" smtClean="0">
              <a:solidFill>
                <a:schemeClr val="tx1"/>
              </a:solidFill>
            </a:rPr>
            <a:t>LA,SO,HR,PR</a:t>
          </a:r>
          <a:endParaRPr lang="es-PA" sz="1200" b="1" kern="1200" dirty="0">
            <a:solidFill>
              <a:schemeClr val="tx1"/>
            </a:solidFill>
          </a:endParaRPr>
        </a:p>
      </dsp:txBody>
      <dsp:txXfrm>
        <a:off x="1103150" y="1337699"/>
        <a:ext cx="854038" cy="653284"/>
      </dsp:txXfrm>
    </dsp:sp>
    <dsp:sp modelId="{59E3CB75-7EF0-4BFD-A24D-2CB8E3A3A3CF}">
      <dsp:nvSpPr>
        <dsp:cNvPr id="0" name=""/>
        <dsp:cNvSpPr/>
      </dsp:nvSpPr>
      <dsp:spPr>
        <a:xfrm rot="18216006">
          <a:off x="1805259" y="920166"/>
          <a:ext cx="231514" cy="311810"/>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s-PA" sz="2400" kern="1200"/>
        </a:p>
      </dsp:txBody>
      <dsp:txXfrm>
        <a:off x="1820768" y="1011453"/>
        <a:ext cx="162060" cy="18708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8976272-6DE7-4AFA-8676-8BCF327E533F}" type="datetimeFigureOut">
              <a:rPr lang="es-ES" smtClean="0"/>
              <a:t>03/02/2022</a:t>
            </a:fld>
            <a:endParaRPr lang="es-ES"/>
          </a:p>
        </p:txBody>
      </p:sp>
      <p:sp>
        <p:nvSpPr>
          <p:cNvPr id="4" name="3 Marcador de pie de página"/>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3E2A3D37-CF08-43D1-BDDA-5C0261EB841C}" type="slidenum">
              <a:rPr lang="es-ES" smtClean="0"/>
              <a:t>‹Nº›</a:t>
            </a:fld>
            <a:endParaRPr lang="es-ES"/>
          </a:p>
        </p:txBody>
      </p:sp>
    </p:spTree>
    <p:extLst>
      <p:ext uri="{BB962C8B-B14F-4D97-AF65-F5344CB8AC3E}">
        <p14:creationId xmlns:p14="http://schemas.microsoft.com/office/powerpoint/2010/main" val="2305008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79768" y="4715153"/>
            <a:ext cx="5438139" cy="4466987"/>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98868390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79768" y="4715153"/>
            <a:ext cx="5438139" cy="4466987"/>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r>
              <a:rPr lang="es-ES" dirty="0" smtClean="0"/>
              <a:t>MULTBIPLOT es un programa para realizar análisis de Biplot. Contiene Biplot clásico, HJ-Biplot, Análisis de correspondencia simple y múltiple para una tabla de contingencia, Biplot canónico / MANOVA, Biplots logísticos para datos binarios, Biplot común para varios grupos, entre muchas otras técnicas de </a:t>
            </a:r>
            <a:r>
              <a:rPr lang="es-ES" dirty="0" err="1" smtClean="0"/>
              <a:t>biplot</a:t>
            </a:r>
            <a:r>
              <a:rPr lang="es-ES" dirty="0" smtClean="0"/>
              <a:t>.</a:t>
            </a:r>
            <a:endParaRPr lang="en-GB" dirty="0"/>
          </a:p>
        </p:txBody>
      </p:sp>
    </p:spTree>
    <p:extLst>
      <p:ext uri="{BB962C8B-B14F-4D97-AF65-F5344CB8AC3E}">
        <p14:creationId xmlns:p14="http://schemas.microsoft.com/office/powerpoint/2010/main" val="3726345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79768" y="4715153"/>
            <a:ext cx="5438139" cy="4466987"/>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xfrm>
            <a:off x="90488" y="744538"/>
            <a:ext cx="6616700" cy="3722687"/>
          </a:xfrm>
          <a:ln/>
        </p:spPr>
      </p:sp>
      <p:sp>
        <p:nvSpPr>
          <p:cNvPr id="163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kern="1200" dirty="0" smtClean="0">
                <a:solidFill>
                  <a:schemeClr val="tx1"/>
                </a:solidFill>
                <a:effectLst/>
                <a:latin typeface="+mn-lt"/>
                <a:ea typeface="+mn-ea"/>
                <a:cs typeface="+mn-cs"/>
              </a:rPr>
              <a:t>Caso 1: Una aplicación del análisis HJ-</a:t>
            </a:r>
            <a:r>
              <a:rPr lang="es-ES" sz="1100" kern="1200" dirty="0" err="1" smtClean="0">
                <a:solidFill>
                  <a:schemeClr val="tx1"/>
                </a:solidFill>
                <a:effectLst/>
                <a:latin typeface="+mn-lt"/>
                <a:ea typeface="+mn-ea"/>
                <a:cs typeface="+mn-cs"/>
              </a:rPr>
              <a:t>biplot</a:t>
            </a:r>
            <a:r>
              <a:rPr lang="es-ES" sz="1100" kern="1200" dirty="0" smtClean="0">
                <a:solidFill>
                  <a:schemeClr val="tx1"/>
                </a:solidFill>
                <a:effectLst/>
                <a:latin typeface="+mn-lt"/>
                <a:ea typeface="+mn-ea"/>
                <a:cs typeface="+mn-cs"/>
              </a:rPr>
              <a:t> para investigar el ensamblaje de peces de la Reserva Natural de </a:t>
            </a:r>
            <a:r>
              <a:rPr lang="es-ES" sz="1100" kern="1200" dirty="0" err="1" smtClean="0">
                <a:solidFill>
                  <a:schemeClr val="tx1"/>
                </a:solidFill>
                <a:effectLst/>
                <a:latin typeface="+mn-lt"/>
                <a:ea typeface="+mn-ea"/>
                <a:cs typeface="+mn-cs"/>
              </a:rPr>
              <a:t>Berlengas</a:t>
            </a:r>
            <a:r>
              <a:rPr lang="es-ES" sz="1100" kern="1200" dirty="0" smtClean="0">
                <a:solidFill>
                  <a:schemeClr val="tx1"/>
                </a:solidFill>
                <a:effectLst/>
                <a:latin typeface="+mn-lt"/>
                <a:ea typeface="+mn-ea"/>
                <a:cs typeface="+mn-cs"/>
              </a:rPr>
              <a:t> (Portugal)</a:t>
            </a:r>
            <a:endParaRPr lang="en-GB" sz="1100" kern="1200" dirty="0" smtClean="0">
              <a:solidFill>
                <a:schemeClr val="tx1"/>
              </a:solidFill>
              <a:effectLst/>
              <a:latin typeface="+mn-lt"/>
              <a:ea typeface="+mn-ea"/>
              <a:cs typeface="+mn-cs"/>
            </a:endParaRPr>
          </a:p>
          <a:p>
            <a:endParaRPr lang="es-ES_tradnl" altLang="en-US" dirty="0" smtClean="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xfrm>
            <a:off x="90488" y="744538"/>
            <a:ext cx="6616700" cy="3722687"/>
          </a:xfrm>
          <a:ln/>
        </p:spPr>
      </p:sp>
      <p:sp>
        <p:nvSpPr>
          <p:cNvPr id="307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n-US" dirty="0" smtClean="0">
                <a:ea typeface="ＭＳ Ｐゴシック" pitchFamily="34" charset="-128"/>
              </a:rPr>
              <a:t>Los datos se organizaron en una matriz de acuerdo con el gremio de alimentación de cada especie.</a:t>
            </a:r>
          </a:p>
          <a:p>
            <a:pPr marL="0" marR="0" indent="0" algn="l" defTabSz="914400" rtl="0" eaLnBrk="1" fontAlgn="auto" latinLnBrk="0" hangingPunct="1">
              <a:lnSpc>
                <a:spcPct val="100000"/>
              </a:lnSpc>
              <a:spcBef>
                <a:spcPts val="0"/>
              </a:spcBef>
              <a:spcAft>
                <a:spcPts val="0"/>
              </a:spcAft>
              <a:buClrTx/>
              <a:buSzTx/>
              <a:buFontTx/>
              <a:buNone/>
              <a:tabLst/>
              <a:defRPr/>
            </a:pPr>
            <a:r>
              <a:rPr lang="es-ES" sz="1100" kern="1200" dirty="0" err="1" smtClean="0">
                <a:solidFill>
                  <a:schemeClr val="tx1"/>
                </a:solidFill>
                <a:effectLst/>
                <a:latin typeface="+mn-lt"/>
                <a:ea typeface="+mn-ea"/>
                <a:cs typeface="+mn-cs"/>
              </a:rPr>
              <a:t>Invertivore</a:t>
            </a:r>
            <a:r>
              <a:rPr lang="es-ES" sz="1100" kern="1200" dirty="0" smtClean="0">
                <a:solidFill>
                  <a:schemeClr val="tx1"/>
                </a:solidFill>
                <a:effectLst/>
                <a:latin typeface="+mn-lt"/>
                <a:ea typeface="+mn-ea"/>
                <a:cs typeface="+mn-cs"/>
              </a:rPr>
              <a:t> (</a:t>
            </a:r>
            <a:r>
              <a:rPr lang="es-ES" sz="1100" kern="1200" dirty="0" err="1" smtClean="0">
                <a:solidFill>
                  <a:schemeClr val="tx1"/>
                </a:solidFill>
                <a:effectLst/>
                <a:latin typeface="+mn-lt"/>
                <a:ea typeface="+mn-ea"/>
                <a:cs typeface="+mn-cs"/>
              </a:rPr>
              <a:t>inv</a:t>
            </a:r>
            <a:r>
              <a:rPr lang="es-ES" sz="1100" kern="1200" dirty="0" smtClean="0">
                <a:solidFill>
                  <a:schemeClr val="tx1"/>
                </a:solidFill>
                <a:effectLst/>
                <a:latin typeface="+mn-lt"/>
                <a:ea typeface="+mn-ea"/>
                <a:cs typeface="+mn-cs"/>
              </a:rPr>
              <a:t>):</a:t>
            </a:r>
            <a:r>
              <a:rPr lang="es-ES" sz="1100" kern="1200" baseline="0" dirty="0" smtClean="0">
                <a:solidFill>
                  <a:schemeClr val="tx1"/>
                </a:solidFill>
                <a:effectLst/>
                <a:latin typeface="+mn-lt"/>
                <a:ea typeface="+mn-ea"/>
                <a:cs typeface="+mn-cs"/>
              </a:rPr>
              <a:t> </a:t>
            </a:r>
            <a:r>
              <a:rPr lang="es-ES" sz="1100" kern="1200" dirty="0" smtClean="0">
                <a:solidFill>
                  <a:schemeClr val="tx1"/>
                </a:solidFill>
                <a:effectLst/>
                <a:latin typeface="+mn-lt"/>
                <a:ea typeface="+mn-ea"/>
                <a:cs typeface="+mn-cs"/>
              </a:rPr>
              <a:t>que se alimenta de invertebrados.</a:t>
            </a:r>
            <a:endParaRPr lang="en-GB" sz="11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b="1" dirty="0" err="1" smtClean="0">
                <a:latin typeface="Century Gothic" pitchFamily="34" charset="0"/>
                <a:ea typeface="ＭＳ Ｐゴシック" pitchFamily="34" charset="-128"/>
              </a:rPr>
              <a:t>macrocarnivore</a:t>
            </a:r>
            <a:r>
              <a:rPr lang="en-GB" altLang="en-US" dirty="0" smtClean="0">
                <a:latin typeface="Century Gothic" pitchFamily="34" charset="0"/>
                <a:ea typeface="ＭＳ Ｐゴシック" pitchFamily="34" charset="-128"/>
              </a:rPr>
              <a:t> (ma): </a:t>
            </a:r>
            <a:r>
              <a:rPr lang="en-GB" altLang="en-US" dirty="0" err="1" smtClean="0">
                <a:latin typeface="Century Gothic" pitchFamily="34" charset="0"/>
                <a:ea typeface="ＭＳ Ｐゴシック" pitchFamily="34" charset="-128"/>
              </a:rPr>
              <a:t>macrocarnívoro</a:t>
            </a:r>
            <a:endParaRPr lang="en-GB" altLang="en-US" dirty="0" smtClean="0">
              <a:latin typeface="Century Gothic" pitchFamily="34" charset="0"/>
              <a:ea typeface="ＭＳ Ｐゴシック" pitchFamily="34" charset="-128"/>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GB" altLang="en-US" b="1" dirty="0" err="1" smtClean="0">
                <a:latin typeface="Century Gothic" pitchFamily="34" charset="0"/>
                <a:ea typeface="ＭＳ Ｐゴシック" pitchFamily="34" charset="-128"/>
              </a:rPr>
              <a:t>piscivore</a:t>
            </a:r>
            <a:r>
              <a:rPr lang="en-GB" altLang="en-US" dirty="0" smtClean="0">
                <a:latin typeface="Century Gothic" pitchFamily="34" charset="0"/>
                <a:ea typeface="ＭＳ Ｐゴシック" pitchFamily="34" charset="-128"/>
              </a:rPr>
              <a:t> (pi)</a:t>
            </a:r>
          </a:p>
          <a:p>
            <a:pPr marL="0" marR="0" lvl="1" indent="0" algn="l" defTabSz="914400" rtl="0" eaLnBrk="1" fontAlgn="auto" latinLnBrk="0" hangingPunct="1">
              <a:lnSpc>
                <a:spcPct val="100000"/>
              </a:lnSpc>
              <a:spcBef>
                <a:spcPts val="0"/>
              </a:spcBef>
              <a:spcAft>
                <a:spcPts val="0"/>
              </a:spcAft>
              <a:buClrTx/>
              <a:buSzTx/>
              <a:buFontTx/>
              <a:buNone/>
              <a:tabLst/>
              <a:defRPr/>
            </a:pPr>
            <a:r>
              <a:rPr lang="en-GB" altLang="en-US" b="1" dirty="0" smtClean="0">
                <a:latin typeface="Century Gothic" pitchFamily="34" charset="0"/>
                <a:ea typeface="ＭＳ Ｐゴシック" pitchFamily="34" charset="-128"/>
              </a:rPr>
              <a:t>omnivore</a:t>
            </a:r>
            <a:r>
              <a:rPr lang="en-GB" altLang="en-US" dirty="0" smtClean="0">
                <a:latin typeface="Century Gothic" pitchFamily="34" charset="0"/>
                <a:ea typeface="ＭＳ Ｐゴシック" pitchFamily="34" charset="-128"/>
              </a:rPr>
              <a:t> (om)</a:t>
            </a:r>
          </a:p>
          <a:p>
            <a:pPr marL="0" marR="0" lvl="1" indent="0" algn="l" defTabSz="914400" rtl="0" eaLnBrk="1" fontAlgn="auto" latinLnBrk="0" hangingPunct="1">
              <a:lnSpc>
                <a:spcPct val="100000"/>
              </a:lnSpc>
              <a:spcBef>
                <a:spcPts val="0"/>
              </a:spcBef>
              <a:spcAft>
                <a:spcPts val="0"/>
              </a:spcAft>
              <a:buClrTx/>
              <a:buSzTx/>
              <a:buFontTx/>
              <a:buNone/>
              <a:tabLst/>
              <a:defRPr/>
            </a:pPr>
            <a:r>
              <a:rPr lang="en-GB" altLang="en-US" b="1" dirty="0" err="1" smtClean="0">
                <a:latin typeface="Century Gothic" pitchFamily="34" charset="0"/>
                <a:ea typeface="ＭＳ Ｐゴシック" pitchFamily="34" charset="-128"/>
              </a:rPr>
              <a:t>zooplanktivore</a:t>
            </a:r>
            <a:r>
              <a:rPr lang="en-GB" altLang="en-US" dirty="0" smtClean="0">
                <a:latin typeface="Century Gothic" pitchFamily="34" charset="0"/>
                <a:ea typeface="ＭＳ Ｐゴシック" pitchFamily="34" charset="-128"/>
              </a:rPr>
              <a:t> (zoo)</a:t>
            </a:r>
          </a:p>
          <a:p>
            <a:pPr marL="0" marR="0" lvl="1" indent="0" algn="l" defTabSz="914400" rtl="0" eaLnBrk="1" fontAlgn="auto" latinLnBrk="0" hangingPunct="1">
              <a:lnSpc>
                <a:spcPct val="100000"/>
              </a:lnSpc>
              <a:spcBef>
                <a:spcPts val="0"/>
              </a:spcBef>
              <a:spcAft>
                <a:spcPts val="0"/>
              </a:spcAft>
              <a:buClrTx/>
              <a:buSzTx/>
              <a:buFontTx/>
              <a:buNone/>
              <a:tabLst/>
              <a:defRPr/>
            </a:pPr>
            <a:r>
              <a:rPr lang="en-GB" altLang="en-US" b="1" dirty="0" smtClean="0">
                <a:latin typeface="Century Gothic" pitchFamily="34" charset="0"/>
                <a:ea typeface="ＭＳ Ｐゴシック" pitchFamily="34" charset="-128"/>
              </a:rPr>
              <a:t>herbivore</a:t>
            </a:r>
            <a:r>
              <a:rPr lang="en-GB" altLang="en-US" dirty="0" smtClean="0">
                <a:latin typeface="Century Gothic" pitchFamily="34" charset="0"/>
                <a:ea typeface="ＭＳ Ｐゴシック" pitchFamily="34" charset="-128"/>
              </a:rPr>
              <a:t> (he)</a:t>
            </a:r>
          </a:p>
          <a:p>
            <a:pPr marL="0" marR="0" indent="0" algn="l" defTabSz="914400" rtl="0" eaLnBrk="1" fontAlgn="auto" latinLnBrk="0" hangingPunct="1">
              <a:lnSpc>
                <a:spcPct val="100000"/>
              </a:lnSpc>
              <a:spcBef>
                <a:spcPts val="0"/>
              </a:spcBef>
              <a:spcAft>
                <a:spcPts val="0"/>
              </a:spcAft>
              <a:buClrTx/>
              <a:buSzTx/>
              <a:buFontTx/>
              <a:buNone/>
              <a:tabLst/>
              <a:defRPr/>
            </a:pPr>
            <a:endParaRPr lang="en-GB" altLang="en-US" dirty="0" smtClean="0">
              <a:latin typeface="Century Gothic" pitchFamily="34"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GB"/>
          </a:p>
        </p:txBody>
      </p:sp>
    </p:spTree>
    <p:extLst>
      <p:ext uri="{BB962C8B-B14F-4D97-AF65-F5344CB8AC3E}">
        <p14:creationId xmlns:p14="http://schemas.microsoft.com/office/powerpoint/2010/main" val="356118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8709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xfrm>
            <a:off x="90488" y="744538"/>
            <a:ext cx="6616700" cy="3722687"/>
          </a:xfrm>
          <a:ln/>
        </p:spPr>
      </p:sp>
      <p:sp>
        <p:nvSpPr>
          <p:cNvPr id="716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_tradnl" altLang="en-US" smtClean="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xfrm>
            <a:off x="90488" y="744538"/>
            <a:ext cx="6616700" cy="3722687"/>
          </a:xfrm>
          <a:ln/>
        </p:spPr>
      </p:sp>
      <p:sp>
        <p:nvSpPr>
          <p:cNvPr id="716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_tradnl" altLang="en-US" smtClean="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xfrm>
            <a:off x="90488" y="744538"/>
            <a:ext cx="6616700" cy="3722687"/>
          </a:xfrm>
          <a:ln/>
        </p:spPr>
      </p:sp>
      <p:sp>
        <p:nvSpPr>
          <p:cNvPr id="860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n-US" dirty="0" smtClean="0">
                <a:ea typeface="ＭＳ Ｐゴシック" pitchFamily="34" charset="-128"/>
              </a:rPr>
              <a:t>El orden de las proyecciones ortogonales de los sitios en el grupo del gremio de alimentación se aproxima al orden de las ocurrencias de las especies en ese grupo funcional.</a:t>
            </a:r>
          </a:p>
          <a:p>
            <a:r>
              <a:rPr lang="es-ES" altLang="en-US" dirty="0" smtClean="0">
                <a:ea typeface="ＭＳ Ｐゴシック" pitchFamily="34" charset="-128"/>
              </a:rPr>
              <a:t>.</a:t>
            </a:r>
          </a:p>
          <a:p>
            <a:endParaRPr lang="es-ES_tradnl" altLang="en-US" dirty="0" smtClean="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a:xfrm>
            <a:off x="90488" y="744538"/>
            <a:ext cx="6616700" cy="3722687"/>
          </a:xfrm>
          <a:ln/>
        </p:spPr>
      </p:sp>
      <p:sp>
        <p:nvSpPr>
          <p:cNvPr id="880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_tradnl" altLang="en-US" dirty="0" smtClean="0">
                <a:ea typeface="ＭＳ Ｐゴシック" pitchFamily="34" charset="-128"/>
              </a:rPr>
              <a:t>Posiciones</a:t>
            </a:r>
            <a:r>
              <a:rPr lang="es-ES_tradnl" altLang="en-US" baseline="0" dirty="0" smtClean="0">
                <a:ea typeface="ＭＳ Ｐゴシック" pitchFamily="34" charset="-128"/>
              </a:rPr>
              <a:t> contrarias con respecto al siguiente año.</a:t>
            </a:r>
            <a:endParaRPr lang="es-ES_tradnl" altLang="en-US" dirty="0" smtClean="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kern="1200" dirty="0" smtClean="0">
                <a:solidFill>
                  <a:schemeClr val="tx1"/>
                </a:solidFill>
                <a:effectLst/>
                <a:latin typeface="+mn-lt"/>
                <a:ea typeface="+mn-ea"/>
                <a:cs typeface="+mn-cs"/>
              </a:rPr>
              <a:t>En esta presentación nos centraremos, entonces, en el primer tipo de técnicas: Los métodos descriptivos del análisis multivariante, ya que éstos no tienen prácticamente ninguna restricción en cuanto a las hipótesis que deben verificar las matrices de datos a tratar.</a:t>
            </a:r>
            <a:endParaRPr lang="en-GB" sz="1100" kern="1200" dirty="0" smtClean="0">
              <a:solidFill>
                <a:schemeClr val="tx1"/>
              </a:solidFill>
              <a:effectLst/>
              <a:latin typeface="+mn-lt"/>
              <a:ea typeface="+mn-ea"/>
              <a:cs typeface="+mn-cs"/>
            </a:endParaRPr>
          </a:p>
          <a:p>
            <a:endParaRPr lang="en-GB" dirty="0"/>
          </a:p>
        </p:txBody>
      </p:sp>
    </p:spTree>
    <p:extLst>
      <p:ext uri="{BB962C8B-B14F-4D97-AF65-F5344CB8AC3E}">
        <p14:creationId xmlns:p14="http://schemas.microsoft.com/office/powerpoint/2010/main" val="1329495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err="1" smtClean="0"/>
              <a:t>Similaridad</a:t>
            </a:r>
            <a:r>
              <a:rPr lang="es-ES" baseline="0" dirty="0" smtClean="0"/>
              <a:t> y </a:t>
            </a:r>
            <a:r>
              <a:rPr lang="es-ES" baseline="0" dirty="0" err="1" smtClean="0"/>
              <a:t>disimilaridad</a:t>
            </a:r>
            <a:r>
              <a:rPr lang="es-ES" baseline="0" dirty="0" smtClean="0"/>
              <a:t> </a:t>
            </a:r>
            <a:endParaRPr lang="en-GB" dirty="0"/>
          </a:p>
        </p:txBody>
      </p:sp>
    </p:spTree>
    <p:extLst>
      <p:ext uri="{BB962C8B-B14F-4D97-AF65-F5344CB8AC3E}">
        <p14:creationId xmlns:p14="http://schemas.microsoft.com/office/powerpoint/2010/main" val="2701724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xfrm>
            <a:off x="90488" y="744538"/>
            <a:ext cx="6616700" cy="3722687"/>
          </a:xfrm>
          <a:ln/>
        </p:spPr>
      </p:sp>
      <p:sp>
        <p:nvSpPr>
          <p:cNvPr id="860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Similaridad</a:t>
            </a:r>
            <a:r>
              <a:rPr lang="es-ES" baseline="0" dirty="0" smtClean="0"/>
              <a:t> y </a:t>
            </a:r>
            <a:r>
              <a:rPr lang="es-ES" baseline="0" dirty="0" err="1" smtClean="0"/>
              <a:t>disimilaridad</a:t>
            </a:r>
            <a:r>
              <a:rPr lang="es-E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s-ES" altLang="en-US" dirty="0" smtClean="0">
                <a:ea typeface="ＭＳ Ｐゴシック" pitchFamily="34" charset="-128"/>
              </a:rPr>
              <a:t>Se ha logrado conocer cómo las especies (con respecto a sus grupos de gremios de alimentación) siguió (o no) las localizaciones de los sitios, a escala anual.</a:t>
            </a:r>
            <a:endParaRPr lang="en-GB" dirty="0" smtClean="0"/>
          </a:p>
          <a:p>
            <a:endParaRPr lang="es-ES_tradnl" altLang="en-US" dirty="0" smtClean="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79768" y="4715153"/>
            <a:ext cx="5438139" cy="4466987"/>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79768" y="4715153"/>
            <a:ext cx="5438139" cy="4466987"/>
          </a:xfrm>
          <a:prstGeom prst="rect">
            <a:avLst/>
          </a:prstGeom>
        </p:spPr>
        <p:txBody>
          <a:bodyPr lIns="91425" tIns="91425" rIns="91425" bIns="91425" anchor="t" anchorCtr="0">
            <a:noAutofit/>
          </a:bodyPr>
          <a:lstStyle/>
          <a:p>
            <a:pPr lvl="0">
              <a:spcBef>
                <a:spcPts val="0"/>
              </a:spcBef>
              <a:buNone/>
            </a:pPr>
            <a:r>
              <a:rPr lang="es-ES" dirty="0" smtClean="0"/>
              <a:t>Objetivo: encontrar los gradientes de sostenibilidad de las empresas brasileñas y ordenarlas según los componentes: económicos, sociales y ambientales, a partir de métodos multivariantes.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Para la creación de la base de datos, se eligieron todas las empresas brasileñas, de todos los tamaños (pequeña, mediana y grande) y de todos los sectores, que realizan sus reportes de acuerdo a los criterios del GRI G3 y G3.1, para los años 2011, 2012 y 2013. La recolección de los datos se realizó a través de la base de datos disponible del portal web del GRI.</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b="0" kern="1200" dirty="0" smtClean="0">
                <a:solidFill>
                  <a:schemeClr val="tx1"/>
                </a:solidFill>
                <a:effectLst/>
                <a:latin typeface="+mn-lt"/>
                <a:ea typeface="+mn-ea"/>
                <a:cs typeface="+mn-cs"/>
              </a:rPr>
              <a:t>Se descargaron un total de 377 informes de sostenibilidad, 145 informes del año 2011, 139 informes del año 2012 y 93 informes del año 2013, actualizados hasta el 5 de mayo de 2015, de modo que actualizaciones posteriores no fueron tomadas en cuenta para este trabajo.  </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b="0" kern="1200" dirty="0" smtClean="0">
                <a:solidFill>
                  <a:schemeClr val="tx1"/>
                </a:solidFill>
                <a:effectLst/>
                <a:latin typeface="+mn-lt"/>
                <a:ea typeface="+mn-ea"/>
                <a:cs typeface="+mn-cs"/>
              </a:rPr>
              <a:t>55</a:t>
            </a:r>
            <a:r>
              <a:rPr lang="es-ES" sz="1200" b="0" kern="1200" baseline="0" dirty="0" smtClean="0">
                <a:solidFill>
                  <a:schemeClr val="tx1"/>
                </a:solidFill>
                <a:effectLst/>
                <a:latin typeface="+mn-lt"/>
                <a:ea typeface="+mn-ea"/>
                <a:cs typeface="+mn-cs"/>
              </a:rPr>
              <a:t> indicadores, de 3 dimensiones, la dimensión económica afecta los sistemas económicos a nivel local, nacional y mundial. Dimensión ambiental: se refiere a los impactos en los sistemas vivos e inertes, incluidos los ecosistemas, el suelo y el agua. Dimensión social: Prácticas laborales y trabajo digno, derechos humanos, sociedad y responsabilidad sobre productos.</a:t>
            </a:r>
            <a:endParaRPr lang="es-ES" sz="1200" b="0" kern="1200" dirty="0" smtClean="0">
              <a:solidFill>
                <a:schemeClr val="tx1"/>
              </a:solidFill>
              <a:effectLst/>
              <a:latin typeface="+mn-lt"/>
              <a:ea typeface="+mn-ea"/>
              <a:cs typeface="+mn-cs"/>
            </a:endParaRPr>
          </a:p>
          <a:p>
            <a:endParaRPr lang="es-PA" sz="1200" b="1"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En las matrices de presencia-ausencia, las filas o individuos, corresponderán a las empresas seleccionadas y las columnas o variables, corresponderán a los indicadores de sostenibilidad codificados de manera binaria (0= ausencia y 1= presencia).</a:t>
            </a:r>
            <a:endParaRPr lang="es-PA" dirty="0" smtClean="0"/>
          </a:p>
          <a:p>
            <a:endParaRPr lang="es-PA" dirty="0"/>
          </a:p>
        </p:txBody>
      </p:sp>
      <p:sp>
        <p:nvSpPr>
          <p:cNvPr id="4" name="3 Marcador de número de diapositiva"/>
          <p:cNvSpPr>
            <a:spLocks noGrp="1"/>
          </p:cNvSpPr>
          <p:nvPr>
            <p:ph type="sldNum" sz="quarter" idx="10"/>
          </p:nvPr>
        </p:nvSpPr>
        <p:spPr>
          <a:xfrm>
            <a:off x="3850443" y="9428583"/>
            <a:ext cx="2945659" cy="496332"/>
          </a:xfrm>
          <a:prstGeom prst="rect">
            <a:avLst/>
          </a:prstGeom>
        </p:spPr>
        <p:txBody>
          <a:bodyPr/>
          <a:lstStyle/>
          <a:p>
            <a:fld id="{270044C3-037C-47E4-99D2-EA385CFD1FB9}" type="slidenum">
              <a:rPr lang="es-PA" smtClean="0"/>
              <a:t>24</a:t>
            </a:fld>
            <a:endParaRPr lang="es-PA"/>
          </a:p>
        </p:txBody>
      </p:sp>
    </p:spTree>
    <p:extLst>
      <p:ext uri="{BB962C8B-B14F-4D97-AF65-F5344CB8AC3E}">
        <p14:creationId xmlns:p14="http://schemas.microsoft.com/office/powerpoint/2010/main" val="702112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pPr defTabSz="914315">
              <a:defRPr/>
            </a:pPr>
            <a:r>
              <a:rPr lang="es-PA" dirty="0" smtClean="0"/>
              <a:t>Comprende un análisis de Coordenadas Principales (PCoA) y Regresión Logística (RL) para construir un Biplot Logístico Externo (ELB).</a:t>
            </a:r>
          </a:p>
          <a:p>
            <a:endParaRPr lang="es-PA" u="none" dirty="0" smtClean="0"/>
          </a:p>
          <a:p>
            <a:r>
              <a:rPr lang="es-PA" dirty="0"/>
              <a:t>Los Biplots logísticos fueron calculados con la ayuda del paquete MULTBIPLOT (Vicente-Villardón 2015), basado en el código Matlab.</a:t>
            </a:r>
            <a:endParaRPr lang="es-PA" u="none" dirty="0"/>
          </a:p>
        </p:txBody>
      </p:sp>
    </p:spTree>
    <p:extLst>
      <p:ext uri="{BB962C8B-B14F-4D97-AF65-F5344CB8AC3E}">
        <p14:creationId xmlns:p14="http://schemas.microsoft.com/office/powerpoint/2010/main" val="4220258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r>
              <a:rPr lang="es-PA" dirty="0" smtClean="0"/>
              <a:t>Se eligió una solución en 2 dimensiones para</a:t>
            </a:r>
            <a:r>
              <a:rPr lang="es-PA" baseline="0" dirty="0" smtClean="0"/>
              <a:t> no complicar la interpretación en exceso, puesto que la absorción de inercia, aunque no muy elevada, se ha considerado como suficiente para los objetivos de este trabajo.</a:t>
            </a:r>
            <a:endParaRPr lang="es-PA" dirty="0"/>
          </a:p>
        </p:txBody>
      </p:sp>
      <p:sp>
        <p:nvSpPr>
          <p:cNvPr id="4" name="3 Marcador de número de diapositiva"/>
          <p:cNvSpPr>
            <a:spLocks noGrp="1"/>
          </p:cNvSpPr>
          <p:nvPr>
            <p:ph type="sldNum" sz="quarter" idx="10"/>
          </p:nvPr>
        </p:nvSpPr>
        <p:spPr>
          <a:xfrm>
            <a:off x="3850443" y="9428583"/>
            <a:ext cx="2945659" cy="496332"/>
          </a:xfrm>
          <a:prstGeom prst="rect">
            <a:avLst/>
          </a:prstGeom>
        </p:spPr>
        <p:txBody>
          <a:bodyPr lIns="91432" tIns="45716" rIns="91432" bIns="45716"/>
          <a:lstStyle/>
          <a:p>
            <a:fld id="{270044C3-037C-47E4-99D2-EA385CFD1FB9}" type="slidenum">
              <a:rPr lang="es-PA" smtClean="0"/>
              <a:t>26</a:t>
            </a:fld>
            <a:endParaRPr lang="es-PA"/>
          </a:p>
        </p:txBody>
      </p:sp>
    </p:spTree>
    <p:extLst>
      <p:ext uri="{BB962C8B-B14F-4D97-AF65-F5344CB8AC3E}">
        <p14:creationId xmlns:p14="http://schemas.microsoft.com/office/powerpoint/2010/main" val="3813979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endParaRPr lang="es-PA" dirty="0"/>
          </a:p>
        </p:txBody>
      </p:sp>
      <p:sp>
        <p:nvSpPr>
          <p:cNvPr id="4" name="3 Marcador de número de diapositiva"/>
          <p:cNvSpPr>
            <a:spLocks noGrp="1"/>
          </p:cNvSpPr>
          <p:nvPr>
            <p:ph type="sldNum" sz="quarter" idx="10"/>
          </p:nvPr>
        </p:nvSpPr>
        <p:spPr>
          <a:xfrm>
            <a:off x="3850443" y="9428583"/>
            <a:ext cx="2945659" cy="496332"/>
          </a:xfrm>
          <a:prstGeom prst="rect">
            <a:avLst/>
          </a:prstGeom>
        </p:spPr>
        <p:txBody>
          <a:bodyPr lIns="91432" tIns="45716" rIns="91432" bIns="45716"/>
          <a:lstStyle/>
          <a:p>
            <a:fld id="{270044C3-037C-47E4-99D2-EA385CFD1FB9}" type="slidenum">
              <a:rPr lang="es-PA" smtClean="0"/>
              <a:t>27</a:t>
            </a:fld>
            <a:endParaRPr lang="es-PA"/>
          </a:p>
        </p:txBody>
      </p:sp>
    </p:spTree>
    <p:extLst>
      <p:ext uri="{BB962C8B-B14F-4D97-AF65-F5344CB8AC3E}">
        <p14:creationId xmlns:p14="http://schemas.microsoft.com/office/powerpoint/2010/main" val="2250299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pPr defTabSz="914315">
              <a:defRPr/>
            </a:pPr>
            <a:r>
              <a:rPr lang="es-ES" sz="1200" dirty="0"/>
              <a:t>Una vez se conocen los gradientes de sostenibilidad se trató de caracterizar grupos de empresas, para ello la metodología utilizada es el análisis de conglomerados, dicho análisis identifica empresas “similares” y las clasifica en grupos, de forma que cada grupo engloba empresas con respuestas lo más homogéneas entre sí y lo más heterogéneas con las de los otros grupos. Se decidió trabajar con el análisis de clúster por el método de Ward. </a:t>
            </a:r>
            <a:endParaRPr lang="es-PA" sz="1200" b="1" dirty="0"/>
          </a:p>
          <a:p>
            <a:r>
              <a:rPr lang="es-ES" sz="1200" dirty="0"/>
              <a:t>El clúster 3 está formado por 140 empresas (37.14%), de las cuales el 90% pertenece a la categoría de grandes empresas, siendo estás en su mayoría perteneciente al Sector de Agua y Energía (36.43%). Es el grupo con calificaciones más altas en los informes (A+ y A) y memorias de sostenibilidad verificados por la GRI (“GRI-</a:t>
            </a:r>
            <a:r>
              <a:rPr lang="es-ES" sz="1200" dirty="0" err="1"/>
              <a:t>checked</a:t>
            </a:r>
            <a:r>
              <a:rPr lang="es-ES" sz="1200" dirty="0"/>
              <a:t>”) </a:t>
            </a:r>
            <a:endParaRPr lang="es-PA" sz="1200" b="1" dirty="0"/>
          </a:p>
          <a:p>
            <a:r>
              <a:rPr lang="es-ES" sz="1200" dirty="0"/>
              <a:t> </a:t>
            </a:r>
            <a:endParaRPr lang="es-PA" sz="1200" b="1" dirty="0"/>
          </a:p>
          <a:p>
            <a:r>
              <a:rPr lang="es-ES" sz="1200" dirty="0"/>
              <a:t>El clúster 1, que en el plano 1-2 se ubica a la izquierda de eje x, está formado por un conjunto de empresas, que a consideración de este trabajo son las menos sostenibles. No reportan actividades relacionadas con la conservación de la biodiversidad, emisiones, vertidos y residuos, además de presentar poca actividad en temas de los derechos humanos y explotación infantil. Por lo tanto este grupo es un grupo de empresas ciertamente poco activo a las actividades relacionas a los gradientes de sostenibilidad.</a:t>
            </a:r>
            <a:endParaRPr lang="es-PA" sz="1200" b="1" dirty="0"/>
          </a:p>
          <a:p>
            <a:endParaRPr lang="es-PA" dirty="0"/>
          </a:p>
        </p:txBody>
      </p:sp>
      <p:sp>
        <p:nvSpPr>
          <p:cNvPr id="4" name="3 Marcador de número de diapositiva"/>
          <p:cNvSpPr>
            <a:spLocks noGrp="1"/>
          </p:cNvSpPr>
          <p:nvPr>
            <p:ph type="sldNum" sz="quarter" idx="10"/>
          </p:nvPr>
        </p:nvSpPr>
        <p:spPr>
          <a:xfrm>
            <a:off x="3850443" y="9428583"/>
            <a:ext cx="2945659" cy="496332"/>
          </a:xfrm>
          <a:prstGeom prst="rect">
            <a:avLst/>
          </a:prstGeom>
        </p:spPr>
        <p:txBody>
          <a:bodyPr lIns="91432" tIns="45716" rIns="91432" bIns="45716"/>
          <a:lstStyle/>
          <a:p>
            <a:fld id="{270044C3-037C-47E4-99D2-EA385CFD1FB9}" type="slidenum">
              <a:rPr lang="es-PA" smtClean="0"/>
              <a:t>28</a:t>
            </a:fld>
            <a:endParaRPr lang="es-PA"/>
          </a:p>
        </p:txBody>
      </p:sp>
    </p:spTree>
    <p:extLst>
      <p:ext uri="{BB962C8B-B14F-4D97-AF65-F5344CB8AC3E}">
        <p14:creationId xmlns:p14="http://schemas.microsoft.com/office/powerpoint/2010/main" val="1739627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pPr defTabSz="914315">
              <a:defRPr/>
            </a:pPr>
            <a:r>
              <a:rPr lang="es-ES" sz="1200" dirty="0"/>
              <a:t>Esto se debe a que el reporte del 2011 utiliza la versión G3 y luego a partir del 2012 se empieza a utilizar la versión G3.1, las cuales contienen mayor orientación en reportar en derechos humanos, género y asuntos de comunidades locales y donde incluyen estos nuevos índices LA15, SO9 y SO10</a:t>
            </a:r>
            <a:r>
              <a:rPr lang="es-ES" sz="1200" dirty="0" smtClean="0"/>
              <a:t>.</a:t>
            </a:r>
          </a:p>
          <a:p>
            <a:pPr defTabSz="914315">
              <a:defRPr/>
            </a:pPr>
            <a:r>
              <a:rPr lang="es-ES" sz="1200" b="0" dirty="0" smtClean="0"/>
              <a:t>Finalmente, se concluye que es posible obtener gradientes de sostenibilidad y agrupaciones de empresas más sostenibles no sólo de Brasil, sino de cualquier país que también reporte en el GRI, utilizando técnicas</a:t>
            </a:r>
            <a:r>
              <a:rPr lang="es-ES" sz="1200" b="0" baseline="0" dirty="0" smtClean="0"/>
              <a:t> del análisis multivariante</a:t>
            </a:r>
            <a:r>
              <a:rPr lang="es-ES" sz="1200" b="0" dirty="0" smtClean="0"/>
              <a:t>. </a:t>
            </a:r>
            <a:endParaRPr lang="es-PA" sz="1200" b="0" dirty="0"/>
          </a:p>
          <a:p>
            <a:endParaRPr lang="es-PA" dirty="0"/>
          </a:p>
        </p:txBody>
      </p:sp>
      <p:sp>
        <p:nvSpPr>
          <p:cNvPr id="4" name="3 Marcador de número de diapositiva"/>
          <p:cNvSpPr>
            <a:spLocks noGrp="1"/>
          </p:cNvSpPr>
          <p:nvPr>
            <p:ph type="sldNum" sz="quarter" idx="10"/>
          </p:nvPr>
        </p:nvSpPr>
        <p:spPr>
          <a:xfrm>
            <a:off x="3850443" y="9428583"/>
            <a:ext cx="2945659" cy="496332"/>
          </a:xfrm>
          <a:prstGeom prst="rect">
            <a:avLst/>
          </a:prstGeom>
        </p:spPr>
        <p:txBody>
          <a:bodyPr lIns="91432" tIns="45716" rIns="91432" bIns="45716"/>
          <a:lstStyle/>
          <a:p>
            <a:fld id="{270044C3-037C-47E4-99D2-EA385CFD1FB9}" type="slidenum">
              <a:rPr lang="es-PA" smtClean="0"/>
              <a:t>29</a:t>
            </a:fld>
            <a:endParaRPr lang="es-PA"/>
          </a:p>
        </p:txBody>
      </p:sp>
    </p:spTree>
    <p:extLst>
      <p:ext uri="{BB962C8B-B14F-4D97-AF65-F5344CB8AC3E}">
        <p14:creationId xmlns:p14="http://schemas.microsoft.com/office/powerpoint/2010/main" val="90085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kern="1200" dirty="0" smtClean="0">
                <a:solidFill>
                  <a:schemeClr val="tx1"/>
                </a:solidFill>
                <a:effectLst/>
                <a:latin typeface="+mn-lt"/>
                <a:ea typeface="+mn-ea"/>
                <a:cs typeface="+mn-cs"/>
              </a:rPr>
              <a:t>Los Biplots se encuentran dentro de las técnicas multivariantes con resultados gráficos. Este conjunto de técnicas no realiza una transcripción directa de las observaciones a un gráfico, sino que el gráfico es el resultado de un procedimiento matemático complejo que es necesario realizar con una computadora. Es por esta razón que sus bases matemáticas se encuentran en la bibliografía desde principios de siglo (ACP, Pearson, 1901).</a:t>
            </a:r>
          </a:p>
          <a:p>
            <a:pPr marL="0" marR="0" indent="0" algn="l" defTabSz="914400" rtl="0" eaLnBrk="1" fontAlgn="auto" latinLnBrk="0" hangingPunct="1">
              <a:lnSpc>
                <a:spcPct val="100000"/>
              </a:lnSpc>
              <a:spcBef>
                <a:spcPts val="0"/>
              </a:spcBef>
              <a:spcAft>
                <a:spcPts val="0"/>
              </a:spcAft>
              <a:buClrTx/>
              <a:buSzTx/>
              <a:buFontTx/>
              <a:buNone/>
              <a:tabLst/>
              <a:defRPr/>
            </a:pPr>
            <a:r>
              <a:rPr lang="es-ES" altLang="en-US" sz="1100" b="1" kern="1200" dirty="0" smtClean="0">
                <a:solidFill>
                  <a:schemeClr val="tx1"/>
                </a:solidFill>
                <a:effectLst/>
                <a:latin typeface="+mn-lt"/>
                <a:ea typeface="+mn-ea"/>
                <a:cs typeface="+mn-cs"/>
              </a:rPr>
              <a:t>E</a:t>
            </a:r>
            <a:r>
              <a:rPr lang="es-ES" altLang="en-US" sz="1100" b="1" kern="1200" baseline="0" dirty="0" smtClean="0">
                <a:solidFill>
                  <a:schemeClr val="tx1"/>
                </a:solidFill>
                <a:effectLst/>
                <a:latin typeface="+mn-lt"/>
                <a:ea typeface="+mn-ea"/>
                <a:cs typeface="+mn-cs"/>
              </a:rPr>
              <a:t>n 1901 </a:t>
            </a:r>
            <a:r>
              <a:rPr lang="es-ES_tradnl" altLang="en-US" sz="1100" b="1" dirty="0" smtClean="0">
                <a:solidFill>
                  <a:schemeClr val="tx1"/>
                </a:solidFill>
                <a:latin typeface="Times New Roman" pitchFamily="18" charset="0"/>
              </a:rPr>
              <a:t>Pearson, K.:</a:t>
            </a:r>
            <a:r>
              <a:rPr lang="es-ES_tradnl" altLang="en-US" sz="1100" b="1" baseline="0" dirty="0" smtClean="0">
                <a:solidFill>
                  <a:schemeClr val="tx1"/>
                </a:solidFill>
                <a:latin typeface="Times New Roman" pitchFamily="18" charset="0"/>
              </a:rPr>
              <a:t> </a:t>
            </a:r>
            <a:r>
              <a:rPr lang="es-ES_tradnl" altLang="en-US" sz="1100" dirty="0" smtClean="0">
                <a:solidFill>
                  <a:schemeClr val="tx1"/>
                </a:solidFill>
                <a:latin typeface="Times New Roman" pitchFamily="18" charset="0"/>
              </a:rPr>
              <a:t>Desarrolla el Análisis de Componentes Principales (PCA).</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altLang="en-US" sz="1100" b="1" dirty="0" smtClean="0">
                <a:solidFill>
                  <a:schemeClr val="tx1"/>
                </a:solidFill>
                <a:latin typeface="Times New Roman" pitchFamily="18" charset="0"/>
              </a:rPr>
              <a:t>En 1933</a:t>
            </a:r>
            <a:r>
              <a:rPr lang="es-ES_tradnl" altLang="en-US" sz="1100" b="1" baseline="0" dirty="0" smtClean="0">
                <a:solidFill>
                  <a:schemeClr val="tx1"/>
                </a:solidFill>
                <a:latin typeface="Times New Roman" pitchFamily="18" charset="0"/>
              </a:rPr>
              <a:t> </a:t>
            </a:r>
            <a:r>
              <a:rPr lang="es-ES" altLang="en-US" sz="1100" b="1" baseline="0" dirty="0" err="1" smtClean="0">
                <a:solidFill>
                  <a:schemeClr val="tx1"/>
                </a:solidFill>
                <a:latin typeface="Times New Roman" pitchFamily="18" charset="0"/>
              </a:rPr>
              <a:t>Hotelling</a:t>
            </a:r>
            <a:r>
              <a:rPr lang="es-ES" altLang="en-US" sz="1100" b="1" baseline="0" dirty="0" smtClean="0">
                <a:solidFill>
                  <a:schemeClr val="tx1"/>
                </a:solidFill>
                <a:latin typeface="Times New Roman" pitchFamily="18" charset="0"/>
              </a:rPr>
              <a:t>, H.: </a:t>
            </a:r>
            <a:r>
              <a:rPr lang="es-ES" altLang="en-US" sz="1100" baseline="0" dirty="0" smtClean="0">
                <a:solidFill>
                  <a:schemeClr val="tx1"/>
                </a:solidFill>
                <a:latin typeface="Times New Roman" pitchFamily="18" charset="0"/>
              </a:rPr>
              <a:t>Presenta los detalles de la extracción de los componentes de una matriz de datos y su interpretación.</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altLang="en-US" sz="1400"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100" kern="1200" dirty="0" smtClean="0">
              <a:solidFill>
                <a:schemeClr val="tx1"/>
              </a:solidFill>
              <a:effectLst/>
              <a:latin typeface="+mn-lt"/>
              <a:ea typeface="+mn-ea"/>
              <a:cs typeface="+mn-cs"/>
            </a:endParaRPr>
          </a:p>
          <a:p>
            <a:endParaRPr lang="en-GB" dirty="0"/>
          </a:p>
        </p:txBody>
      </p:sp>
    </p:spTree>
    <p:extLst>
      <p:ext uri="{BB962C8B-B14F-4D97-AF65-F5344CB8AC3E}">
        <p14:creationId xmlns:p14="http://schemas.microsoft.com/office/powerpoint/2010/main" val="1443709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GB"/>
          </a:p>
        </p:txBody>
      </p:sp>
    </p:spTree>
    <p:extLst>
      <p:ext uri="{BB962C8B-B14F-4D97-AF65-F5344CB8AC3E}">
        <p14:creationId xmlns:p14="http://schemas.microsoft.com/office/powerpoint/2010/main" val="575025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79768" y="4715153"/>
            <a:ext cx="5438139" cy="4466987"/>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endParaRPr lang="es-PA" dirty="0"/>
          </a:p>
        </p:txBody>
      </p:sp>
    </p:spTree>
    <p:extLst>
      <p:ext uri="{BB962C8B-B14F-4D97-AF65-F5344CB8AC3E}">
        <p14:creationId xmlns:p14="http://schemas.microsoft.com/office/powerpoint/2010/main" val="1300978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79769" y="4715153"/>
            <a:ext cx="5438139" cy="4466987"/>
          </a:xfrm>
          <a:prstGeom prst="rect">
            <a:avLst/>
          </a:prstGeom>
        </p:spPr>
        <p:txBody>
          <a:bodyPr lIns="91417" tIns="91417" rIns="91417" bIns="91417"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pPr algn="just"/>
            <a:r>
              <a:rPr lang="es-ES_tradnl" altLang="en-US" sz="1100" dirty="0" smtClean="0">
                <a:latin typeface="Palatino" pitchFamily="-65" charset="0"/>
              </a:rPr>
              <a:t>Para simplificar el resto de la exposición supondremos, sin pérdida de generalidad, que las columnas de </a:t>
            </a:r>
            <a:r>
              <a:rPr lang="es-ES_tradnl" altLang="en-US" sz="1100" b="1" dirty="0" smtClean="0">
                <a:latin typeface="Palatino" pitchFamily="-65" charset="0"/>
              </a:rPr>
              <a:t>X</a:t>
            </a:r>
            <a:r>
              <a:rPr lang="es-ES_tradnl" altLang="en-US" sz="1100" dirty="0" smtClean="0">
                <a:latin typeface="Palatino" pitchFamily="-65" charset="0"/>
              </a:rPr>
              <a:t> tienen media cero, es decir que se le ha restado la media de cada columna de forma que el origen se sit</a:t>
            </a:r>
            <a:r>
              <a:rPr lang="es-ES_tradnl" altLang="ja-JP" sz="1100" dirty="0" smtClean="0">
                <a:latin typeface="Palatino" pitchFamily="-65" charset="0"/>
                <a:ea typeface="ＭＳ Ｐゴシック" pitchFamily="1" charset="-128"/>
              </a:rPr>
              <a:t>ú</a:t>
            </a:r>
            <a:r>
              <a:rPr lang="es-ES_tradnl" altLang="en-US" sz="1100" dirty="0" smtClean="0">
                <a:latin typeface="Palatino" pitchFamily="-65" charset="0"/>
                <a:ea typeface="ＭＳ Ｐゴシック" pitchFamily="1" charset="-128"/>
              </a:rPr>
              <a:t>a en el centro de gravedad de la nube de puntos.</a:t>
            </a:r>
            <a:r>
              <a:rPr lang="es-ES_tradnl" altLang="en-US" sz="1100" baseline="0" dirty="0" smtClean="0">
                <a:latin typeface="Palatino" pitchFamily="-65" charset="0"/>
                <a:ea typeface="ＭＳ Ｐゴシック" pitchFamily="1" charset="-128"/>
              </a:rPr>
              <a:t> </a:t>
            </a:r>
            <a:r>
              <a:rPr lang="es-ES_tradnl" altLang="en-US" sz="1100" dirty="0" smtClean="0">
                <a:latin typeface="Palatino" pitchFamily="-65" charset="0"/>
                <a:ea typeface="ＭＳ Ｐゴシック" pitchFamily="1" charset="-128"/>
              </a:rPr>
              <a:t>Todas las variables tienen el mismo papel, es decir, el conjunto no se divide en variables dependientes e independientes.</a:t>
            </a:r>
            <a:endParaRPr lang="es-ES_tradnl" altLang="en-US" sz="1100" dirty="0" smtClean="0">
              <a:ea typeface="ＭＳ Ｐゴシック" pitchFamily="1" charset="-128"/>
            </a:endParaRPr>
          </a:p>
        </p:txBody>
      </p:sp>
    </p:spTree>
    <p:extLst>
      <p:ext uri="{BB962C8B-B14F-4D97-AF65-F5344CB8AC3E}">
        <p14:creationId xmlns:p14="http://schemas.microsoft.com/office/powerpoint/2010/main" val="264655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kern="1200" dirty="0" smtClean="0">
                <a:solidFill>
                  <a:schemeClr val="tx1"/>
                </a:solidFill>
                <a:effectLst/>
                <a:latin typeface="+mn-lt"/>
                <a:ea typeface="+mn-ea"/>
                <a:cs typeface="+mn-cs"/>
              </a:rPr>
              <a:t>La principal limitación del ACP está en que solamente representa individuos o variables por separado, siendo difícil la interpretación de la relaciones entre ambos conjunto; además, su rendimiento óptimo se produce para variables cuantitativas siendo su funcionamiento más deficiente con variables cualitativas.</a:t>
            </a:r>
          </a:p>
          <a:p>
            <a:pPr marL="0" marR="0" indent="0" algn="l" defTabSz="914400" rtl="0" eaLnBrk="1" fontAlgn="auto" latinLnBrk="0" hangingPunct="1">
              <a:lnSpc>
                <a:spcPct val="100000"/>
              </a:lnSpc>
              <a:spcBef>
                <a:spcPts val="0"/>
              </a:spcBef>
              <a:spcAft>
                <a:spcPts val="0"/>
              </a:spcAft>
              <a:buClrTx/>
              <a:buSzTx/>
              <a:buFontTx/>
              <a:buNone/>
              <a:tabLst/>
              <a:defRPr/>
            </a:pPr>
            <a:r>
              <a:rPr lang="es-ES" sz="1100" kern="1200" dirty="0" smtClean="0">
                <a:solidFill>
                  <a:schemeClr val="tx1"/>
                </a:solidFill>
                <a:effectLst/>
                <a:latin typeface="+mn-lt"/>
                <a:ea typeface="+mn-ea"/>
                <a:cs typeface="+mn-cs"/>
              </a:rPr>
              <a:t>Los Métodos Biplot (Gabriel, 1971) como toda técnica del Análisis Multivariante, tiene como objetivo representar la información contenida en una matriz de datos en un espacio de menor dimensión, generalmente un plano, con la menor pérdida de información.</a:t>
            </a:r>
            <a:endParaRPr lang="en-GB" sz="11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1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100" kern="1200" dirty="0" smtClean="0">
              <a:solidFill>
                <a:schemeClr val="tx1"/>
              </a:solidFill>
              <a:effectLst/>
              <a:latin typeface="+mn-lt"/>
              <a:ea typeface="+mn-ea"/>
              <a:cs typeface="+mn-cs"/>
            </a:endParaRPr>
          </a:p>
          <a:p>
            <a:endParaRPr lang="en-GB" dirty="0"/>
          </a:p>
        </p:txBody>
      </p:sp>
    </p:spTree>
    <p:extLst>
      <p:ext uri="{BB962C8B-B14F-4D97-AF65-F5344CB8AC3E}">
        <p14:creationId xmlns:p14="http://schemas.microsoft.com/office/powerpoint/2010/main" val="144370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r>
              <a:rPr lang="es-ES" sz="1100" kern="1200" dirty="0" smtClean="0">
                <a:solidFill>
                  <a:schemeClr val="tx1"/>
                </a:solidFill>
                <a:effectLst/>
                <a:latin typeface="+mn-lt"/>
                <a:ea typeface="+mn-ea"/>
                <a:cs typeface="+mn-cs"/>
              </a:rPr>
              <a:t>Las dos factorizaciones Biplot más importantes propuestas por Gabriel (1971) fueron denominadas: GH-Biplot y JK-Biplot. El GH-Biplot consigue una alta calidad en la representación de las columnas (variables), mientras que el JK-Biplot logra una alta calidad en la representación de las filas (individuos). Por lo tanto, la representación Biplot no es simultánea para ninguno de estos dos tipos de Biplots porque la bondad de ajuste no es la misma para las filas y para las columnas de la matriz de datos. </a:t>
            </a:r>
            <a:endParaRPr lang="en-GB" dirty="0"/>
          </a:p>
        </p:txBody>
      </p:sp>
    </p:spTree>
    <p:extLst>
      <p:ext uri="{BB962C8B-B14F-4D97-AF65-F5344CB8AC3E}">
        <p14:creationId xmlns:p14="http://schemas.microsoft.com/office/powerpoint/2010/main" val="1443709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kern="1200" dirty="0" smtClean="0">
                <a:solidFill>
                  <a:schemeClr val="tx1"/>
                </a:solidFill>
                <a:effectLst/>
                <a:latin typeface="+mn-lt"/>
                <a:ea typeface="+mn-ea"/>
                <a:cs typeface="+mn-cs"/>
              </a:rPr>
              <a:t>En 1986 Galindo (Galindo, 1986) demuestra que con una conveniente elección de los marcadores es posible representar las filas y las columnas simultáneamente sobre un mismo sistema de coordenadas, con una alta calidad de representación tanto para las filas como para las columnas. A este tipo de Biplot se le denomina HJ-Biplot.</a:t>
            </a:r>
          </a:p>
          <a:p>
            <a:pPr marL="0" marR="0" indent="0" algn="l" defTabSz="914400" rtl="0" eaLnBrk="1" fontAlgn="auto" latinLnBrk="0" hangingPunct="1">
              <a:lnSpc>
                <a:spcPct val="100000"/>
              </a:lnSpc>
              <a:spcBef>
                <a:spcPts val="0"/>
              </a:spcBef>
              <a:spcAft>
                <a:spcPts val="0"/>
              </a:spcAft>
              <a:buClrTx/>
              <a:buSzTx/>
              <a:buFontTx/>
              <a:buNone/>
              <a:tabLst/>
              <a:defRPr/>
            </a:pPr>
            <a:r>
              <a:rPr lang="es-ES" sz="1100" kern="1200" dirty="0" smtClean="0">
                <a:solidFill>
                  <a:schemeClr val="tx1"/>
                </a:solidFill>
                <a:effectLst/>
                <a:latin typeface="+mn-lt"/>
                <a:ea typeface="+mn-ea"/>
                <a:cs typeface="+mn-cs"/>
              </a:rPr>
              <a:t>En el HJ- Biplot, la representación de filas y columnas de la tabla de datos es simétrica, se obtiene la misma calidad de representación tanto para los individuos (filas) como para las variables (columnas).</a:t>
            </a:r>
            <a:endParaRPr lang="en-GB" sz="11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100" kern="1200" dirty="0" smtClean="0">
              <a:solidFill>
                <a:schemeClr val="tx1"/>
              </a:solidFill>
              <a:effectLst/>
              <a:latin typeface="+mn-lt"/>
              <a:ea typeface="+mn-ea"/>
              <a:cs typeface="+mn-cs"/>
            </a:endParaRPr>
          </a:p>
          <a:p>
            <a:endParaRPr lang="en-GB" dirty="0"/>
          </a:p>
        </p:txBody>
      </p:sp>
    </p:spTree>
    <p:extLst>
      <p:ext uri="{BB962C8B-B14F-4D97-AF65-F5344CB8AC3E}">
        <p14:creationId xmlns:p14="http://schemas.microsoft.com/office/powerpoint/2010/main" val="1443709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kern="1200" dirty="0" smtClean="0">
                <a:solidFill>
                  <a:schemeClr val="tx1"/>
                </a:solidFill>
                <a:effectLst/>
                <a:latin typeface="+mn-lt"/>
                <a:ea typeface="+mn-ea"/>
                <a:cs typeface="+mn-cs"/>
              </a:rPr>
              <a:t>En las representaciones Biplot, las filas de la matriz de marcadores filas y las columnas de la matriz de marcadores columna, son coordenadas de puntos en un espacio euclídeo referido a los mismos ejes ortogonales. Por lo tanto la interpretación geométrica está basada en conceptos geométricos simples, específicamente en la proyección sobre una representación plana, de las características principales de las filas y columnas de una cierta matriz X (</a:t>
            </a:r>
            <a:r>
              <a:rPr lang="es-ES" sz="1100" kern="1200" dirty="0" err="1" smtClean="0">
                <a:solidFill>
                  <a:schemeClr val="tx1"/>
                </a:solidFill>
                <a:effectLst/>
                <a:latin typeface="+mn-lt"/>
                <a:ea typeface="+mn-ea"/>
                <a:cs typeface="+mn-cs"/>
              </a:rPr>
              <a:t>IxJ</a:t>
            </a:r>
            <a:r>
              <a:rPr lang="es-ES" sz="1100" kern="1200" dirty="0" smtClean="0">
                <a:solidFill>
                  <a:schemeClr val="tx1"/>
                </a:solidFill>
                <a:effectLst/>
                <a:latin typeface="+mn-lt"/>
                <a:ea typeface="+mn-ea"/>
                <a:cs typeface="+mn-cs"/>
              </a:rPr>
              <a:t>).</a:t>
            </a:r>
            <a:endParaRPr lang="en-GB" sz="1100" kern="1200" dirty="0" smtClean="0">
              <a:solidFill>
                <a:schemeClr val="tx1"/>
              </a:solidFill>
              <a:effectLst/>
              <a:latin typeface="+mn-lt"/>
              <a:ea typeface="+mn-ea"/>
              <a:cs typeface="+mn-cs"/>
            </a:endParaRPr>
          </a:p>
          <a:p>
            <a:endParaRPr lang="en-GB" dirty="0"/>
          </a:p>
        </p:txBody>
      </p:sp>
    </p:spTree>
    <p:extLst>
      <p:ext uri="{BB962C8B-B14F-4D97-AF65-F5344CB8AC3E}">
        <p14:creationId xmlns:p14="http://schemas.microsoft.com/office/powerpoint/2010/main" val="800109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kern="1200" dirty="0" smtClean="0">
                <a:solidFill>
                  <a:schemeClr val="tx1"/>
                </a:solidFill>
                <a:effectLst/>
                <a:latin typeface="+mn-lt"/>
                <a:ea typeface="+mn-ea"/>
                <a:cs typeface="+mn-cs"/>
              </a:rPr>
              <a:t>En las representaciones Biplot, las filas de la matriz de marcadores filas y las columnas de la matriz de marcadores columna, son coordenadas de puntos en un espacio euclídeo referido a los mismos ejes ortogonales. Por lo tanto la interpretación geométrica está basada en conceptos geométricos simples, específicamente en la proyección sobre una representación plana, de las características principales de las filas y columnas de una cierta matriz X (</a:t>
            </a:r>
            <a:r>
              <a:rPr lang="es-ES" sz="1100" kern="1200" dirty="0" err="1" smtClean="0">
                <a:solidFill>
                  <a:schemeClr val="tx1"/>
                </a:solidFill>
                <a:effectLst/>
                <a:latin typeface="+mn-lt"/>
                <a:ea typeface="+mn-ea"/>
                <a:cs typeface="+mn-cs"/>
              </a:rPr>
              <a:t>IxJ</a:t>
            </a:r>
            <a:r>
              <a:rPr lang="es-ES" sz="1100" kern="1200" dirty="0" smtClean="0">
                <a:solidFill>
                  <a:schemeClr val="tx1"/>
                </a:solidFill>
                <a:effectLst/>
                <a:latin typeface="+mn-lt"/>
                <a:ea typeface="+mn-ea"/>
                <a:cs typeface="+mn-cs"/>
              </a:rPr>
              <a:t>).</a:t>
            </a:r>
            <a:endParaRPr lang="en-GB" sz="1100" kern="1200" dirty="0" smtClean="0">
              <a:solidFill>
                <a:schemeClr val="tx1"/>
              </a:solidFill>
              <a:effectLst/>
              <a:latin typeface="+mn-lt"/>
              <a:ea typeface="+mn-ea"/>
              <a:cs typeface="+mn-cs"/>
            </a:endParaRPr>
          </a:p>
          <a:p>
            <a:endParaRPr lang="en-GB" dirty="0"/>
          </a:p>
        </p:txBody>
      </p:sp>
    </p:spTree>
    <p:extLst>
      <p:ext uri="{BB962C8B-B14F-4D97-AF65-F5344CB8AC3E}">
        <p14:creationId xmlns:p14="http://schemas.microsoft.com/office/powerpoint/2010/main" val="800109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32"/>
        <p:cNvGrpSpPr/>
        <p:nvPr/>
      </p:nvGrpSpPr>
      <p:grpSpPr>
        <a:xfrm>
          <a:off x="0" y="0"/>
          <a:ext cx="0" cy="0"/>
          <a:chOff x="0" y="0"/>
          <a:chExt cx="0" cy="0"/>
        </a:xfrm>
      </p:grpSpPr>
      <p:sp>
        <p:nvSpPr>
          <p:cNvPr id="33" name="Shape 33"/>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4" name="Shape 34"/>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5" name="Shape 35"/>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8" name="Shape 38"/>
          <p:cNvGrpSpPr/>
          <p:nvPr/>
        </p:nvGrpSpPr>
        <p:grpSpPr>
          <a:xfrm>
            <a:off x="-9525" y="2024075"/>
            <a:ext cx="9167825" cy="595300"/>
            <a:chOff x="-9525" y="4462475"/>
            <a:chExt cx="9167825" cy="595300"/>
          </a:xfrm>
        </p:grpSpPr>
        <p:sp>
          <p:nvSpPr>
            <p:cNvPr id="39" name="Shape 3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0" name="Shape 4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 name="Shape 4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2" name="Shape 42"/>
          <p:cNvGrpSpPr/>
          <p:nvPr/>
        </p:nvGrpSpPr>
        <p:grpSpPr>
          <a:xfrm>
            <a:off x="-42837" y="2005087"/>
            <a:ext cx="9229574" cy="642787"/>
            <a:chOff x="-42837" y="4443487"/>
            <a:chExt cx="9229574" cy="642787"/>
          </a:xfrm>
        </p:grpSpPr>
        <p:sp>
          <p:nvSpPr>
            <p:cNvPr id="43" name="Shape 4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2" name="Shape 5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4" name="Shape 6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68" name="Shape 68"/>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txBox="1">
            <a:spLocks noGrp="1"/>
          </p:cNvSpPr>
          <p:nvPr>
            <p:ph type="ctrTitle"/>
          </p:nvPr>
        </p:nvSpPr>
        <p:spPr>
          <a:xfrm>
            <a:off x="2847975" y="3363425"/>
            <a:ext cx="5610300" cy="1159799"/>
          </a:xfrm>
          <a:prstGeom prst="rect">
            <a:avLst/>
          </a:prstGeom>
        </p:spPr>
        <p:txBody>
          <a:bodyPr lIns="91425" tIns="91425" rIns="91425" bIns="91425" anchor="ctr" anchorCtr="0"/>
          <a:lstStyle>
            <a:lvl1pPr lvl="0" algn="r">
              <a:spcBef>
                <a:spcPts val="0"/>
              </a:spcBef>
              <a:buClr>
                <a:srgbClr val="FFFFFF"/>
              </a:buClr>
              <a:buSzPct val="100000"/>
              <a:defRPr sz="4800">
                <a:solidFill>
                  <a:srgbClr val="FFFFFF"/>
                </a:solidFill>
              </a:defRPr>
            </a:lvl1pPr>
            <a:lvl2pPr lvl="1" algn="r">
              <a:spcBef>
                <a:spcPts val="0"/>
              </a:spcBef>
              <a:buClr>
                <a:srgbClr val="FFFFFF"/>
              </a:buClr>
              <a:buSzPct val="100000"/>
              <a:defRPr sz="4800">
                <a:solidFill>
                  <a:srgbClr val="FFFFFF"/>
                </a:solidFill>
              </a:defRPr>
            </a:lvl2pPr>
            <a:lvl3pPr lvl="2" algn="r">
              <a:spcBef>
                <a:spcPts val="0"/>
              </a:spcBef>
              <a:buClr>
                <a:srgbClr val="FFFFFF"/>
              </a:buClr>
              <a:buSzPct val="100000"/>
              <a:defRPr sz="4800">
                <a:solidFill>
                  <a:srgbClr val="FFFFFF"/>
                </a:solidFill>
              </a:defRPr>
            </a:lvl3pPr>
            <a:lvl4pPr lvl="3" algn="r">
              <a:spcBef>
                <a:spcPts val="0"/>
              </a:spcBef>
              <a:buClr>
                <a:srgbClr val="FFFFFF"/>
              </a:buClr>
              <a:buSzPct val="100000"/>
              <a:defRPr sz="4800">
                <a:solidFill>
                  <a:srgbClr val="FFFFFF"/>
                </a:solidFill>
              </a:defRPr>
            </a:lvl4pPr>
            <a:lvl5pPr lvl="4" algn="r">
              <a:spcBef>
                <a:spcPts val="0"/>
              </a:spcBef>
              <a:buClr>
                <a:srgbClr val="FFFFFF"/>
              </a:buClr>
              <a:buSzPct val="100000"/>
              <a:defRPr sz="4800">
                <a:solidFill>
                  <a:srgbClr val="FFFFFF"/>
                </a:solidFill>
              </a:defRPr>
            </a:lvl5pPr>
            <a:lvl6pPr lvl="5" algn="r">
              <a:spcBef>
                <a:spcPts val="0"/>
              </a:spcBef>
              <a:buClr>
                <a:srgbClr val="FFFFFF"/>
              </a:buClr>
              <a:buSzPct val="100000"/>
              <a:defRPr sz="4800">
                <a:solidFill>
                  <a:srgbClr val="FFFFFF"/>
                </a:solidFill>
              </a:defRPr>
            </a:lvl6pPr>
            <a:lvl7pPr lvl="6" algn="r">
              <a:spcBef>
                <a:spcPts val="0"/>
              </a:spcBef>
              <a:buClr>
                <a:srgbClr val="FFFFFF"/>
              </a:buClr>
              <a:buSzPct val="100000"/>
              <a:defRPr sz="4800">
                <a:solidFill>
                  <a:srgbClr val="FFFFFF"/>
                </a:solidFill>
              </a:defRPr>
            </a:lvl7pPr>
            <a:lvl8pPr lvl="7" algn="r">
              <a:spcBef>
                <a:spcPts val="0"/>
              </a:spcBef>
              <a:buClr>
                <a:srgbClr val="FFFFFF"/>
              </a:buClr>
              <a:buSzPct val="100000"/>
              <a:defRPr sz="4800">
                <a:solidFill>
                  <a:srgbClr val="FFFFFF"/>
                </a:solidFill>
              </a:defRPr>
            </a:lvl8pPr>
            <a:lvl9pPr lvl="8" algn="r">
              <a:spcBef>
                <a:spcPts val="0"/>
              </a:spcBef>
              <a:buClr>
                <a:srgbClr val="FFFFFF"/>
              </a:buClr>
              <a:buSzPct val="100000"/>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73"/>
        <p:cNvGrpSpPr/>
        <p:nvPr/>
      </p:nvGrpSpPr>
      <p:grpSpPr>
        <a:xfrm>
          <a:off x="0" y="0"/>
          <a:ext cx="0" cy="0"/>
          <a:chOff x="0" y="0"/>
          <a:chExt cx="0" cy="0"/>
        </a:xfrm>
      </p:grpSpPr>
      <p:sp>
        <p:nvSpPr>
          <p:cNvPr id="74" name="Shape 74"/>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5" name="Shape 75"/>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6" name="Shape 76"/>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79" name="Shape 79"/>
          <p:cNvGrpSpPr/>
          <p:nvPr/>
        </p:nvGrpSpPr>
        <p:grpSpPr>
          <a:xfrm>
            <a:off x="-9525" y="2024075"/>
            <a:ext cx="9167825" cy="595300"/>
            <a:chOff x="-9525" y="4462475"/>
            <a:chExt cx="9167825" cy="595300"/>
          </a:xfrm>
        </p:grpSpPr>
        <p:sp>
          <p:nvSpPr>
            <p:cNvPr id="80" name="Shape 8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81" name="Shape 81"/>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82" name="Shape 8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83" name="Shape 83"/>
          <p:cNvGrpSpPr/>
          <p:nvPr/>
        </p:nvGrpSpPr>
        <p:grpSpPr>
          <a:xfrm>
            <a:off x="-42837" y="2005087"/>
            <a:ext cx="9229574" cy="642787"/>
            <a:chOff x="-42837" y="4443487"/>
            <a:chExt cx="9229574" cy="642787"/>
          </a:xfrm>
        </p:grpSpPr>
        <p:sp>
          <p:nvSpPr>
            <p:cNvPr id="84" name="Shape 84"/>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09" name="Shape 109"/>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ctrTitle"/>
          </p:nvPr>
        </p:nvSpPr>
        <p:spPr>
          <a:xfrm>
            <a:off x="2309350" y="3031150"/>
            <a:ext cx="5214599" cy="1159799"/>
          </a:xfrm>
          <a:prstGeom prst="rect">
            <a:avLst/>
          </a:prstGeom>
        </p:spPr>
        <p:txBody>
          <a:bodyPr lIns="91425" tIns="91425" rIns="91425" bIns="91425" anchor="b" anchorCtr="0"/>
          <a:lstStyle>
            <a:lvl1pPr lvl="0" algn="r" rtl="0">
              <a:spcBef>
                <a:spcPts val="0"/>
              </a:spcBef>
              <a:buClr>
                <a:srgbClr val="FFFFFF"/>
              </a:buClr>
              <a:buSzPct val="100000"/>
              <a:defRPr sz="3600">
                <a:solidFill>
                  <a:srgbClr val="FFFFFF"/>
                </a:solidFill>
              </a:defRPr>
            </a:lvl1pPr>
            <a:lvl2pPr lvl="1" algn="r" rtl="0">
              <a:spcBef>
                <a:spcPts val="0"/>
              </a:spcBef>
              <a:buClr>
                <a:srgbClr val="FFFFFF"/>
              </a:buClr>
              <a:buSzPct val="100000"/>
              <a:defRPr sz="3600">
                <a:solidFill>
                  <a:srgbClr val="FFFFFF"/>
                </a:solidFill>
              </a:defRPr>
            </a:lvl2pPr>
            <a:lvl3pPr lvl="2" algn="r" rtl="0">
              <a:spcBef>
                <a:spcPts val="0"/>
              </a:spcBef>
              <a:buClr>
                <a:srgbClr val="FFFFFF"/>
              </a:buClr>
              <a:buSzPct val="100000"/>
              <a:defRPr sz="3600">
                <a:solidFill>
                  <a:srgbClr val="FFFFFF"/>
                </a:solidFill>
              </a:defRPr>
            </a:lvl3pPr>
            <a:lvl4pPr lvl="3" algn="r" rtl="0">
              <a:spcBef>
                <a:spcPts val="0"/>
              </a:spcBef>
              <a:buClr>
                <a:srgbClr val="FFFFFF"/>
              </a:buClr>
              <a:buSzPct val="100000"/>
              <a:defRPr sz="3600">
                <a:solidFill>
                  <a:srgbClr val="FFFFFF"/>
                </a:solidFill>
              </a:defRPr>
            </a:lvl4pPr>
            <a:lvl5pPr lvl="4" algn="r" rtl="0">
              <a:spcBef>
                <a:spcPts val="0"/>
              </a:spcBef>
              <a:buClr>
                <a:srgbClr val="FFFFFF"/>
              </a:buClr>
              <a:buSzPct val="100000"/>
              <a:defRPr sz="3600">
                <a:solidFill>
                  <a:srgbClr val="FFFFFF"/>
                </a:solidFill>
              </a:defRPr>
            </a:lvl5pPr>
            <a:lvl6pPr lvl="5" algn="r" rtl="0">
              <a:spcBef>
                <a:spcPts val="0"/>
              </a:spcBef>
              <a:buClr>
                <a:srgbClr val="FFFFFF"/>
              </a:buClr>
              <a:buSzPct val="100000"/>
              <a:defRPr sz="3600">
                <a:solidFill>
                  <a:srgbClr val="FFFFFF"/>
                </a:solidFill>
              </a:defRPr>
            </a:lvl6pPr>
            <a:lvl7pPr lvl="6" algn="r" rtl="0">
              <a:spcBef>
                <a:spcPts val="0"/>
              </a:spcBef>
              <a:buClr>
                <a:srgbClr val="FFFFFF"/>
              </a:buClr>
              <a:buSzPct val="100000"/>
              <a:defRPr sz="3600">
                <a:solidFill>
                  <a:srgbClr val="FFFFFF"/>
                </a:solidFill>
              </a:defRPr>
            </a:lvl7pPr>
            <a:lvl8pPr lvl="7" algn="r" rtl="0">
              <a:spcBef>
                <a:spcPts val="0"/>
              </a:spcBef>
              <a:buClr>
                <a:srgbClr val="FFFFFF"/>
              </a:buClr>
              <a:buSzPct val="100000"/>
              <a:defRPr sz="3600">
                <a:solidFill>
                  <a:srgbClr val="FFFFFF"/>
                </a:solidFill>
              </a:defRPr>
            </a:lvl8pPr>
            <a:lvl9pPr lvl="8" algn="r" rtl="0">
              <a:spcBef>
                <a:spcPts val="0"/>
              </a:spcBef>
              <a:buClr>
                <a:srgbClr val="FFFFFF"/>
              </a:buClr>
              <a:buSzPct val="100000"/>
              <a:defRPr sz="3600">
                <a:solidFill>
                  <a:srgbClr val="FFFFFF"/>
                </a:solidFill>
              </a:defRPr>
            </a:lvl9pPr>
          </a:lstStyle>
          <a:p>
            <a:endParaRPr/>
          </a:p>
        </p:txBody>
      </p:sp>
      <p:sp>
        <p:nvSpPr>
          <p:cNvPr id="114" name="Shape 114"/>
          <p:cNvSpPr txBox="1">
            <a:spLocks noGrp="1"/>
          </p:cNvSpPr>
          <p:nvPr>
            <p:ph type="subTitle" idx="1"/>
          </p:nvPr>
        </p:nvSpPr>
        <p:spPr>
          <a:xfrm>
            <a:off x="2309440" y="4059250"/>
            <a:ext cx="5214599" cy="784799"/>
          </a:xfrm>
          <a:prstGeom prst="rect">
            <a:avLst/>
          </a:prstGeom>
        </p:spPr>
        <p:txBody>
          <a:bodyPr lIns="91425" tIns="91425" rIns="91425" bIns="91425" anchor="t" anchorCtr="0"/>
          <a:lstStyle>
            <a:lvl1pPr lvl="0" algn="r" rtl="0">
              <a:spcBef>
                <a:spcPts val="0"/>
              </a:spcBef>
              <a:buClr>
                <a:srgbClr val="FFFFFF"/>
              </a:buClr>
              <a:buNone/>
              <a:defRPr>
                <a:solidFill>
                  <a:srgbClr val="FFFFFF"/>
                </a:solidFill>
              </a:defRPr>
            </a:lvl1pPr>
            <a:lvl2pPr lvl="1" algn="r" rtl="0">
              <a:spcBef>
                <a:spcPts val="0"/>
              </a:spcBef>
              <a:buClr>
                <a:srgbClr val="FFFFFF"/>
              </a:buClr>
              <a:buSzPct val="100000"/>
              <a:buNone/>
              <a:defRPr sz="3000">
                <a:solidFill>
                  <a:srgbClr val="FFFFFF"/>
                </a:solidFill>
              </a:defRPr>
            </a:lvl2pPr>
            <a:lvl3pPr lvl="2" algn="r" rtl="0">
              <a:spcBef>
                <a:spcPts val="0"/>
              </a:spcBef>
              <a:buClr>
                <a:srgbClr val="FFFFFF"/>
              </a:buClr>
              <a:buSzPct val="100000"/>
              <a:buNone/>
              <a:defRPr sz="3000">
                <a:solidFill>
                  <a:srgbClr val="FFFFFF"/>
                </a:solidFill>
              </a:defRPr>
            </a:lvl3pPr>
            <a:lvl4pPr lvl="3" algn="r" rtl="0">
              <a:spcBef>
                <a:spcPts val="0"/>
              </a:spcBef>
              <a:buClr>
                <a:srgbClr val="FFFFFF"/>
              </a:buClr>
              <a:buSzPct val="100000"/>
              <a:buNone/>
              <a:defRPr sz="3000">
                <a:solidFill>
                  <a:srgbClr val="FFFFFF"/>
                </a:solidFill>
              </a:defRPr>
            </a:lvl4pPr>
            <a:lvl5pPr lvl="4" algn="r" rtl="0">
              <a:spcBef>
                <a:spcPts val="0"/>
              </a:spcBef>
              <a:buClr>
                <a:srgbClr val="FFFFFF"/>
              </a:buClr>
              <a:buSzPct val="100000"/>
              <a:buNone/>
              <a:defRPr sz="3000">
                <a:solidFill>
                  <a:srgbClr val="FFFFFF"/>
                </a:solidFill>
              </a:defRPr>
            </a:lvl5pPr>
            <a:lvl6pPr lvl="5" algn="r" rtl="0">
              <a:spcBef>
                <a:spcPts val="0"/>
              </a:spcBef>
              <a:buClr>
                <a:srgbClr val="FFFFFF"/>
              </a:buClr>
              <a:buSzPct val="100000"/>
              <a:buNone/>
              <a:defRPr sz="3000">
                <a:solidFill>
                  <a:srgbClr val="FFFFFF"/>
                </a:solidFill>
              </a:defRPr>
            </a:lvl6pPr>
            <a:lvl7pPr lvl="6" algn="r" rtl="0">
              <a:spcBef>
                <a:spcPts val="0"/>
              </a:spcBef>
              <a:buClr>
                <a:srgbClr val="FFFFFF"/>
              </a:buClr>
              <a:buSzPct val="100000"/>
              <a:buNone/>
              <a:defRPr sz="3000">
                <a:solidFill>
                  <a:srgbClr val="FFFFFF"/>
                </a:solidFill>
              </a:defRPr>
            </a:lvl7pPr>
            <a:lvl8pPr lvl="7" algn="r" rtl="0">
              <a:spcBef>
                <a:spcPts val="0"/>
              </a:spcBef>
              <a:buClr>
                <a:srgbClr val="FFFFFF"/>
              </a:buClr>
              <a:buSzPct val="100000"/>
              <a:buNone/>
              <a:defRPr sz="3000">
                <a:solidFill>
                  <a:srgbClr val="FFFFFF"/>
                </a:solidFill>
              </a:defRPr>
            </a:lvl8pPr>
            <a:lvl9pPr lvl="8" algn="r"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8" name="Shape 288"/>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89" name="Shape 289"/>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0" name="Shape 290"/>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91" name="Shape 291"/>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93" name="Shape 293"/>
          <p:cNvGrpSpPr/>
          <p:nvPr/>
        </p:nvGrpSpPr>
        <p:grpSpPr>
          <a:xfrm>
            <a:off x="-9525" y="4462475"/>
            <a:ext cx="9167825" cy="595300"/>
            <a:chOff x="-9525" y="4462475"/>
            <a:chExt cx="9167825" cy="595300"/>
          </a:xfrm>
        </p:grpSpPr>
        <p:sp>
          <p:nvSpPr>
            <p:cNvPr id="294" name="Shape 294"/>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95" name="Shape 295"/>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96" name="Shape 296"/>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97" name="Shape 297"/>
          <p:cNvGrpSpPr/>
          <p:nvPr/>
        </p:nvGrpSpPr>
        <p:grpSpPr>
          <a:xfrm>
            <a:off x="-42837" y="4443487"/>
            <a:ext cx="9229574" cy="642787"/>
            <a:chOff x="-42837" y="4443487"/>
            <a:chExt cx="9229574" cy="642787"/>
          </a:xfrm>
        </p:grpSpPr>
        <p:sp>
          <p:nvSpPr>
            <p:cNvPr id="298" name="Shape 298"/>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99" name="Shape 299"/>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1" name="Shape 301"/>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2" name="Shape 302"/>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3" name="Shape 303"/>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4" name="Shape 304"/>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5" name="Shape 305"/>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6" name="Shape 306"/>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7" name="Shape 307"/>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8" name="Shape 308"/>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9" name="Shape 309"/>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0" name="Shape 310"/>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1" name="Shape 311"/>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2" name="Shape 312"/>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3" name="Shape 313"/>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4" name="Shape 314"/>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5" name="Shape 315"/>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6" name="Shape 316"/>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7" name="Shape 317"/>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8" name="Shape 318"/>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9" name="Shape 319"/>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20" name="Shape 320"/>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21" name="Shape 321"/>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22" name="Shape 322"/>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323" name="Shape 323"/>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4" name="Shape 324"/>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5" name="Shape 325"/>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6" name="Shape 326"/>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8"/>
        <p:cNvGrpSpPr/>
        <p:nvPr/>
      </p:nvGrpSpPr>
      <p:grpSpPr>
        <a:xfrm>
          <a:off x="0" y="0"/>
          <a:ext cx="0" cy="0"/>
          <a:chOff x="0" y="0"/>
          <a:chExt cx="0" cy="0"/>
        </a:xfrm>
      </p:grpSpPr>
      <p:sp>
        <p:nvSpPr>
          <p:cNvPr id="369" name="Shape 36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0" name="Shape 37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1" name="Shape 37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74" name="Shape 374"/>
          <p:cNvGrpSpPr/>
          <p:nvPr/>
        </p:nvGrpSpPr>
        <p:grpSpPr>
          <a:xfrm>
            <a:off x="-9525" y="4462475"/>
            <a:ext cx="9167825" cy="595300"/>
            <a:chOff x="-9525" y="4462475"/>
            <a:chExt cx="9167825" cy="595300"/>
          </a:xfrm>
        </p:grpSpPr>
        <p:sp>
          <p:nvSpPr>
            <p:cNvPr id="375" name="Shape 37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76" name="Shape 37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77" name="Shape 37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78" name="Shape 378"/>
          <p:cNvGrpSpPr/>
          <p:nvPr/>
        </p:nvGrpSpPr>
        <p:grpSpPr>
          <a:xfrm>
            <a:off x="-42837" y="4443487"/>
            <a:ext cx="9229574" cy="642787"/>
            <a:chOff x="-42837" y="4443487"/>
            <a:chExt cx="9229574" cy="642787"/>
          </a:xfrm>
        </p:grpSpPr>
        <p:sp>
          <p:nvSpPr>
            <p:cNvPr id="379" name="Shape 37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2" name="Shape 39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3" name="Shape 39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5" name="Shape 39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04" name="Shape 40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5" name="Shape 40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44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09443" y="506793"/>
            <a:ext cx="7123080" cy="693356"/>
          </a:xfrm>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1009443" y="1357312"/>
            <a:ext cx="3471277" cy="3038476"/>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Content Placeholder 3"/>
          <p:cNvSpPr>
            <a:spLocks noGrp="1"/>
          </p:cNvSpPr>
          <p:nvPr>
            <p:ph sz="half" idx="2"/>
          </p:nvPr>
        </p:nvSpPr>
        <p:spPr>
          <a:xfrm>
            <a:off x="4663281" y="1357311"/>
            <a:ext cx="3469242" cy="3038477"/>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a:xfrm>
            <a:off x="6437344" y="4463858"/>
            <a:ext cx="2133600" cy="273844"/>
          </a:xfrm>
          <a:prstGeom prst="rect">
            <a:avLst/>
          </a:prstGeom>
        </p:spPr>
        <p:txBody>
          <a:bodyPr/>
          <a:lstStyle/>
          <a:p>
            <a:fld id="{92370E3C-E32F-4082-9F2B-B0B0B6A6D7CA}" type="datetimeFigureOut">
              <a:rPr lang="es-PA" smtClean="0"/>
              <a:pPr/>
              <a:t>02/03/2022</a:t>
            </a:fld>
            <a:endParaRPr lang="es-PA"/>
          </a:p>
        </p:txBody>
      </p:sp>
      <p:sp>
        <p:nvSpPr>
          <p:cNvPr id="6" name="Footer Placeholder 5"/>
          <p:cNvSpPr>
            <a:spLocks noGrp="1"/>
          </p:cNvSpPr>
          <p:nvPr>
            <p:ph type="ftr" sz="quarter" idx="11"/>
          </p:nvPr>
        </p:nvSpPr>
        <p:spPr>
          <a:xfrm>
            <a:off x="1180945" y="4463858"/>
            <a:ext cx="5256399" cy="273844"/>
          </a:xfrm>
          <a:prstGeom prst="rect">
            <a:avLst/>
          </a:prstGeom>
        </p:spPr>
        <p:txBody>
          <a:bodyPr/>
          <a:lstStyle/>
          <a:p>
            <a:endParaRPr lang="es-PA"/>
          </a:p>
        </p:txBody>
      </p:sp>
      <p:sp>
        <p:nvSpPr>
          <p:cNvPr id="7" name="Slide Number Placeholder 6"/>
          <p:cNvSpPr>
            <a:spLocks noGrp="1"/>
          </p:cNvSpPr>
          <p:nvPr>
            <p:ph type="sldNum" sz="quarter" idx="12"/>
          </p:nvPr>
        </p:nvSpPr>
        <p:spPr>
          <a:xfrm>
            <a:off x="572659" y="4463858"/>
            <a:ext cx="608287" cy="273844"/>
          </a:xfrm>
          <a:prstGeom prst="rect">
            <a:avLst/>
          </a:prstGeom>
        </p:spPr>
        <p:txBody>
          <a:bodyPr/>
          <a:lstStyle/>
          <a:p>
            <a:fld id="{0E31DF7D-7B94-4468-A789-FE1B67386363}" type="slidenum">
              <a:rPr lang="es-PA" smtClean="0"/>
              <a:pPr/>
              <a:t>‹Nº›</a:t>
            </a:fld>
            <a:endParaRPr lang="es-PA"/>
          </a:p>
        </p:txBody>
      </p:sp>
    </p:spTree>
    <p:extLst>
      <p:ext uri="{BB962C8B-B14F-4D97-AF65-F5344CB8AC3E}">
        <p14:creationId xmlns:p14="http://schemas.microsoft.com/office/powerpoint/2010/main" val="98546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597819"/>
            <a:ext cx="7772400" cy="1102519"/>
          </a:xfrm>
        </p:spPr>
        <p:txBody>
          <a:bodyPr/>
          <a:lstStyle/>
          <a:p>
            <a:r>
              <a:rPr lang="pt-PT" smtClean="0"/>
              <a:t>Clique para editar o estilo</a:t>
            </a:r>
            <a:endParaRPr lang="pt-PT"/>
          </a:p>
        </p:txBody>
      </p:sp>
      <p:sp>
        <p:nvSpPr>
          <p:cNvPr id="3" name="Subtítulo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PT" smtClean="0"/>
              <a:t>Faça clique para editar o estilo</a:t>
            </a:r>
            <a:endParaRPr lang="pt-PT"/>
          </a:p>
        </p:txBody>
      </p:sp>
      <p:sp>
        <p:nvSpPr>
          <p:cNvPr id="4" name="Rectangle 4"/>
          <p:cNvSpPr>
            <a:spLocks noGrp="1" noChangeArrowheads="1"/>
          </p:cNvSpPr>
          <p:nvPr>
            <p:ph type="dt" sz="half" idx="10"/>
          </p:nvPr>
        </p:nvSpPr>
        <p:spPr>
          <a:xfrm>
            <a:off x="457200" y="4683919"/>
            <a:ext cx="2133600" cy="357188"/>
          </a:xfrm>
          <a:prstGeom prst="rect">
            <a:avLst/>
          </a:prstGeom>
          <a:ln/>
        </p:spPr>
        <p:txBody>
          <a:bodyPr/>
          <a:lstStyle>
            <a:lvl1pPr>
              <a:defRPr/>
            </a:lvl1pPr>
          </a:lstStyle>
          <a:p>
            <a:pPr>
              <a:defRPr/>
            </a:pPr>
            <a:endParaRPr lang="pt-PT"/>
          </a:p>
        </p:txBody>
      </p:sp>
      <p:sp>
        <p:nvSpPr>
          <p:cNvPr id="5" name="Rectangle 5"/>
          <p:cNvSpPr>
            <a:spLocks noGrp="1" noChangeArrowheads="1"/>
          </p:cNvSpPr>
          <p:nvPr>
            <p:ph type="ftr" sz="quarter" idx="11"/>
          </p:nvPr>
        </p:nvSpPr>
        <p:spPr>
          <a:xfrm>
            <a:off x="3124200" y="4683919"/>
            <a:ext cx="2895600" cy="357188"/>
          </a:xfrm>
          <a:prstGeom prst="rect">
            <a:avLst/>
          </a:prstGeom>
          <a:ln/>
        </p:spPr>
        <p:txBody>
          <a:bodyPr/>
          <a:lstStyle>
            <a:lvl1pPr>
              <a:defRPr/>
            </a:lvl1pPr>
          </a:lstStyle>
          <a:p>
            <a:pPr>
              <a:defRPr/>
            </a:pPr>
            <a:endParaRPr lang="pt-PT"/>
          </a:p>
        </p:txBody>
      </p:sp>
      <p:sp>
        <p:nvSpPr>
          <p:cNvPr id="6" name="Rectangle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fld id="{49D0A693-4C0D-4658-ACCB-1AAF19B0E772}" type="slidenum">
              <a:rPr lang="pt-PT" altLang="en-US"/>
              <a:pPr/>
              <a:t>‹Nº›</a:t>
            </a:fld>
            <a:endParaRPr lang="pt-PT" altLang="en-US"/>
          </a:p>
        </p:txBody>
      </p:sp>
    </p:spTree>
    <p:extLst>
      <p:ext uri="{BB962C8B-B14F-4D97-AF65-F5344CB8AC3E}">
        <p14:creationId xmlns:p14="http://schemas.microsoft.com/office/powerpoint/2010/main" val="2756329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mtClean="0"/>
              <a:t>Clique para editar o estilo</a:t>
            </a:r>
            <a:endParaRPr lang="pt-PT"/>
          </a:p>
        </p:txBody>
      </p:sp>
      <p:sp>
        <p:nvSpPr>
          <p:cNvPr id="3" name="Marcador de Posição de Conteúdo 2"/>
          <p:cNvSpPr>
            <a:spLocks noGrp="1"/>
          </p:cNvSpPr>
          <p:nvPr>
            <p:ph idx="1"/>
          </p:nvPr>
        </p:nvSpPr>
        <p:spPr/>
        <p:txBody>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a:p>
        </p:txBody>
      </p:sp>
      <p:sp>
        <p:nvSpPr>
          <p:cNvPr id="4" name="Rectangle 4"/>
          <p:cNvSpPr>
            <a:spLocks noGrp="1" noChangeArrowheads="1"/>
          </p:cNvSpPr>
          <p:nvPr>
            <p:ph type="dt" sz="half" idx="10"/>
          </p:nvPr>
        </p:nvSpPr>
        <p:spPr>
          <a:xfrm>
            <a:off x="457200" y="4683919"/>
            <a:ext cx="2133600" cy="357188"/>
          </a:xfrm>
          <a:prstGeom prst="rect">
            <a:avLst/>
          </a:prstGeom>
          <a:ln/>
        </p:spPr>
        <p:txBody>
          <a:bodyPr/>
          <a:lstStyle>
            <a:lvl1pPr>
              <a:defRPr/>
            </a:lvl1pPr>
          </a:lstStyle>
          <a:p>
            <a:pPr>
              <a:defRPr/>
            </a:pPr>
            <a:endParaRPr lang="pt-PT"/>
          </a:p>
        </p:txBody>
      </p:sp>
      <p:sp>
        <p:nvSpPr>
          <p:cNvPr id="5" name="Rectangle 5"/>
          <p:cNvSpPr>
            <a:spLocks noGrp="1" noChangeArrowheads="1"/>
          </p:cNvSpPr>
          <p:nvPr>
            <p:ph type="ftr" sz="quarter" idx="11"/>
          </p:nvPr>
        </p:nvSpPr>
        <p:spPr>
          <a:xfrm>
            <a:off x="3124200" y="4683919"/>
            <a:ext cx="2895600" cy="357188"/>
          </a:xfrm>
          <a:prstGeom prst="rect">
            <a:avLst/>
          </a:prstGeom>
          <a:ln/>
        </p:spPr>
        <p:txBody>
          <a:bodyPr/>
          <a:lstStyle>
            <a:lvl1pPr>
              <a:defRPr/>
            </a:lvl1pPr>
          </a:lstStyle>
          <a:p>
            <a:pPr>
              <a:defRPr/>
            </a:pPr>
            <a:endParaRPr lang="pt-PT"/>
          </a:p>
        </p:txBody>
      </p:sp>
      <p:sp>
        <p:nvSpPr>
          <p:cNvPr id="6" name="Rectangle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fld id="{F40D4E46-E267-4670-BBB4-76AF6EE79761}" type="slidenum">
              <a:rPr lang="pt-PT" altLang="en-US"/>
              <a:pPr/>
              <a:t>‹Nº›</a:t>
            </a:fld>
            <a:endParaRPr lang="pt-PT" altLang="en-US"/>
          </a:p>
        </p:txBody>
      </p:sp>
    </p:spTree>
    <p:extLst>
      <p:ext uri="{BB962C8B-B14F-4D97-AF65-F5344CB8AC3E}">
        <p14:creationId xmlns:p14="http://schemas.microsoft.com/office/powerpoint/2010/main" val="2285256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6"/>
        <p:cNvGrpSpPr/>
        <p:nvPr/>
      </p:nvGrpSpPr>
      <p:grpSpPr>
        <a:xfrm>
          <a:off x="0" y="0"/>
          <a:ext cx="0" cy="0"/>
          <a:chOff x="0" y="0"/>
          <a:chExt cx="0" cy="0"/>
        </a:xfrm>
      </p:grpSpPr>
      <p:grpSp>
        <p:nvGrpSpPr>
          <p:cNvPr id="27" name="Shape 27"/>
          <p:cNvGrpSpPr/>
          <p:nvPr/>
        </p:nvGrpSpPr>
        <p:grpSpPr>
          <a:xfrm>
            <a:off x="-6025" y="0"/>
            <a:ext cx="9168125" cy="5163100"/>
            <a:chOff x="-6025" y="0"/>
            <a:chExt cx="9168125" cy="5163100"/>
          </a:xfrm>
        </p:grpSpPr>
        <p:sp>
          <p:nvSpPr>
            <p:cNvPr id="28" name="Shape 28"/>
            <p:cNvSpPr/>
            <p:nvPr/>
          </p:nvSpPr>
          <p:spPr>
            <a:xfrm>
              <a:off x="0" y="0"/>
              <a:ext cx="8552900" cy="1333000"/>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29" name="Shape 29"/>
            <p:cNvSpPr/>
            <p:nvPr/>
          </p:nvSpPr>
          <p:spPr>
            <a:xfrm>
              <a:off x="2563450" y="0"/>
              <a:ext cx="6580550" cy="1272675"/>
            </a:xfrm>
            <a:custGeom>
              <a:avLst/>
              <a:gdLst/>
              <a:ahLst/>
              <a:cxnLst/>
              <a:rect l="0" t="0" r="0" b="0"/>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30" name="Shape 30"/>
            <p:cNvSpPr/>
            <p:nvPr/>
          </p:nvSpPr>
          <p:spPr>
            <a:xfrm>
              <a:off x="-6025" y="2"/>
              <a:ext cx="7298300" cy="1471709"/>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31" name="Shape 31"/>
            <p:cNvSpPr/>
            <p:nvPr/>
          </p:nvSpPr>
          <p:spPr>
            <a:xfrm>
              <a:off x="3596100" y="4667000"/>
              <a:ext cx="5090700" cy="476500"/>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32" name="Shape 32"/>
            <p:cNvSpPr/>
            <p:nvPr/>
          </p:nvSpPr>
          <p:spPr>
            <a:xfrm>
              <a:off x="5525000" y="4692625"/>
              <a:ext cx="3637100" cy="470475"/>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33" name="Shape 33"/>
            <p:cNvSpPr/>
            <p:nvPr/>
          </p:nvSpPr>
          <p:spPr>
            <a:xfrm>
              <a:off x="7521475" y="4023125"/>
              <a:ext cx="1634600" cy="1139975"/>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34" name="Shape 34"/>
          <p:cNvSpPr txBox="1">
            <a:spLocks noGrp="1"/>
          </p:cNvSpPr>
          <p:nvPr>
            <p:ph type="title"/>
          </p:nvPr>
        </p:nvSpPr>
        <p:spPr>
          <a:xfrm>
            <a:off x="886650" y="398400"/>
            <a:ext cx="7370699" cy="85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5" name="Shape 35"/>
          <p:cNvSpPr txBox="1">
            <a:spLocks noGrp="1"/>
          </p:cNvSpPr>
          <p:nvPr>
            <p:ph type="body" idx="1"/>
          </p:nvPr>
        </p:nvSpPr>
        <p:spPr>
          <a:xfrm>
            <a:off x="886650" y="1598408"/>
            <a:ext cx="7370699" cy="33272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650992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81000" y="7"/>
            <a:ext cx="8382000" cy="5162348"/>
            <a:chOff x="381000" y="-18750"/>
            <a:chExt cx="8382000" cy="5180999"/>
          </a:xfrm>
        </p:grpSpPr>
        <p:cxnSp>
          <p:nvCxnSpPr>
            <p:cNvPr id="7" name="Shape 7"/>
            <p:cNvCxnSpPr/>
            <p:nvPr/>
          </p:nvCxnSpPr>
          <p:spPr>
            <a:xfrm>
              <a:off x="76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8" name="Shape 8"/>
            <p:cNvCxnSpPr/>
            <p:nvPr/>
          </p:nvCxnSpPr>
          <p:spPr>
            <a:xfrm>
              <a:off x="152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9" name="Shape 9"/>
            <p:cNvCxnSpPr/>
            <p:nvPr/>
          </p:nvCxnSpPr>
          <p:spPr>
            <a:xfrm>
              <a:off x="228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0" name="Shape 10"/>
            <p:cNvCxnSpPr/>
            <p:nvPr/>
          </p:nvCxnSpPr>
          <p:spPr>
            <a:xfrm>
              <a:off x="304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1" name="Shape 11"/>
            <p:cNvCxnSpPr/>
            <p:nvPr/>
          </p:nvCxnSpPr>
          <p:spPr>
            <a:xfrm>
              <a:off x="381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2" name="Shape 12"/>
            <p:cNvCxnSpPr/>
            <p:nvPr/>
          </p:nvCxnSpPr>
          <p:spPr>
            <a:xfrm>
              <a:off x="457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3" name="Shape 13"/>
            <p:cNvCxnSpPr/>
            <p:nvPr/>
          </p:nvCxnSpPr>
          <p:spPr>
            <a:xfrm>
              <a:off x="533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4" name="Shape 14"/>
            <p:cNvCxnSpPr/>
            <p:nvPr/>
          </p:nvCxnSpPr>
          <p:spPr>
            <a:xfrm>
              <a:off x="609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5" name="Shape 15"/>
            <p:cNvCxnSpPr/>
            <p:nvPr/>
          </p:nvCxnSpPr>
          <p:spPr>
            <a:xfrm>
              <a:off x="685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6" name="Shape 16"/>
            <p:cNvCxnSpPr/>
            <p:nvPr/>
          </p:nvCxnSpPr>
          <p:spPr>
            <a:xfrm>
              <a:off x="762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7" name="Shape 17"/>
            <p:cNvCxnSpPr/>
            <p:nvPr/>
          </p:nvCxnSpPr>
          <p:spPr>
            <a:xfrm>
              <a:off x="838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8" name="Shape 18"/>
            <p:cNvCxnSpPr/>
            <p:nvPr/>
          </p:nvCxnSpPr>
          <p:spPr>
            <a:xfrm>
              <a:off x="38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19" name="Shape 19"/>
            <p:cNvCxnSpPr/>
            <p:nvPr/>
          </p:nvCxnSpPr>
          <p:spPr>
            <a:xfrm>
              <a:off x="114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0" name="Shape 20"/>
            <p:cNvCxnSpPr/>
            <p:nvPr/>
          </p:nvCxnSpPr>
          <p:spPr>
            <a:xfrm>
              <a:off x="190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1" name="Shape 21"/>
            <p:cNvCxnSpPr/>
            <p:nvPr/>
          </p:nvCxnSpPr>
          <p:spPr>
            <a:xfrm>
              <a:off x="266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2" name="Shape 22"/>
            <p:cNvCxnSpPr/>
            <p:nvPr/>
          </p:nvCxnSpPr>
          <p:spPr>
            <a:xfrm>
              <a:off x="342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3" name="Shape 23"/>
            <p:cNvCxnSpPr/>
            <p:nvPr/>
          </p:nvCxnSpPr>
          <p:spPr>
            <a:xfrm>
              <a:off x="419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4" name="Shape 24"/>
            <p:cNvCxnSpPr/>
            <p:nvPr/>
          </p:nvCxnSpPr>
          <p:spPr>
            <a:xfrm>
              <a:off x="495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5" name="Shape 25"/>
            <p:cNvCxnSpPr/>
            <p:nvPr/>
          </p:nvCxnSpPr>
          <p:spPr>
            <a:xfrm>
              <a:off x="571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6" name="Shape 26"/>
            <p:cNvCxnSpPr/>
            <p:nvPr/>
          </p:nvCxnSpPr>
          <p:spPr>
            <a:xfrm>
              <a:off x="647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7" name="Shape 27"/>
            <p:cNvCxnSpPr/>
            <p:nvPr/>
          </p:nvCxnSpPr>
          <p:spPr>
            <a:xfrm>
              <a:off x="723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8" name="Shape 28"/>
            <p:cNvCxnSpPr/>
            <p:nvPr/>
          </p:nvCxnSpPr>
          <p:spPr>
            <a:xfrm>
              <a:off x="800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9" name="Shape 29"/>
            <p:cNvCxnSpPr/>
            <p:nvPr/>
          </p:nvCxnSpPr>
          <p:spPr>
            <a:xfrm>
              <a:off x="8763000" y="-18750"/>
              <a:ext cx="0" cy="5180999"/>
            </a:xfrm>
            <a:prstGeom prst="straightConnector1">
              <a:avLst/>
            </a:prstGeom>
            <a:noFill/>
            <a:ln w="9525" cap="flat" cmpd="sng">
              <a:solidFill>
                <a:srgbClr val="F3F3F3"/>
              </a:solidFill>
              <a:prstDash val="dash"/>
              <a:round/>
              <a:headEnd type="none" w="lg" len="lg"/>
              <a:tailEnd type="none" w="lg" len="lg"/>
            </a:ln>
          </p:spPr>
        </p:cxnSp>
      </p:grpSp>
      <p:sp>
        <p:nvSpPr>
          <p:cNvPr id="30" name="Shape 30"/>
          <p:cNvSpPr txBox="1">
            <a:spLocks noGrp="1"/>
          </p:cNvSpPr>
          <p:nvPr>
            <p:ph type="title"/>
          </p:nvPr>
        </p:nvSpPr>
        <p:spPr>
          <a:xfrm>
            <a:off x="1047750" y="634125"/>
            <a:ext cx="6996600" cy="715800"/>
          </a:xfrm>
          <a:prstGeom prst="rect">
            <a:avLst/>
          </a:prstGeom>
          <a:noFill/>
          <a:ln>
            <a:noFill/>
          </a:ln>
        </p:spPr>
        <p:txBody>
          <a:bodyPr lIns="91425" tIns="91425" rIns="91425" bIns="91425" anchor="b" anchorCtr="0"/>
          <a:lstStyle>
            <a:lvl1pPr lvl="0" algn="ctr">
              <a:spcBef>
                <a:spcPts val="0"/>
              </a:spcBef>
              <a:buClr>
                <a:srgbClr val="00CEF6"/>
              </a:buClr>
              <a:buSzPct val="100000"/>
              <a:buFont typeface="Oswald"/>
              <a:buNone/>
              <a:defRPr sz="2000" b="1">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075850" y="1540175"/>
            <a:ext cx="6996600" cy="1922099"/>
          </a:xfrm>
          <a:prstGeom prst="rect">
            <a:avLst/>
          </a:prstGeom>
          <a:noFill/>
          <a:ln>
            <a:noFill/>
          </a:ln>
        </p:spPr>
        <p:txBody>
          <a:bodyPr lIns="91425" tIns="91425" rIns="91425" bIns="91425" anchor="t" anchorCtr="0"/>
          <a:lstStyle>
            <a:lvl1pPr lvl="0">
              <a:spcBef>
                <a:spcPts val="600"/>
              </a:spcBef>
              <a:buClr>
                <a:srgbClr val="28324A"/>
              </a:buClr>
              <a:buSzPct val="100000"/>
              <a:buFont typeface="Source Sans Pro"/>
              <a:buChar char="◉"/>
              <a:defRPr sz="2000">
                <a:solidFill>
                  <a:srgbClr val="28324A"/>
                </a:solidFill>
                <a:latin typeface="Source Sans Pro"/>
                <a:ea typeface="Source Sans Pro"/>
                <a:cs typeface="Source Sans Pro"/>
                <a:sym typeface="Source Sans Pro"/>
              </a:defRPr>
            </a:lvl1pPr>
            <a:lvl2pPr lvl="1">
              <a:spcBef>
                <a:spcPts val="480"/>
              </a:spcBef>
              <a:buClr>
                <a:srgbClr val="28324A"/>
              </a:buClr>
              <a:buSzPct val="100000"/>
              <a:buFont typeface="Source Sans Pro"/>
              <a:buChar char="◉"/>
              <a:defRPr sz="1800">
                <a:solidFill>
                  <a:srgbClr val="28324A"/>
                </a:solidFill>
                <a:latin typeface="Source Sans Pro"/>
                <a:ea typeface="Source Sans Pro"/>
                <a:cs typeface="Source Sans Pro"/>
                <a:sym typeface="Source Sans Pro"/>
              </a:defRPr>
            </a:lvl2pPr>
            <a:lvl3pPr lvl="2">
              <a:spcBef>
                <a:spcPts val="480"/>
              </a:spcBef>
              <a:buClr>
                <a:srgbClr val="28324A"/>
              </a:buClr>
              <a:buSzPct val="100000"/>
              <a:buFont typeface="Source Sans Pro"/>
              <a:defRPr sz="1800">
                <a:solidFill>
                  <a:srgbClr val="28324A"/>
                </a:solidFill>
                <a:latin typeface="Source Sans Pro"/>
                <a:ea typeface="Source Sans Pro"/>
                <a:cs typeface="Source Sans Pro"/>
                <a:sym typeface="Source Sans Pro"/>
              </a:defRPr>
            </a:lvl3pPr>
            <a:lvl4pPr lvl="3">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4pPr>
            <a:lvl5pPr lvl="4">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5pPr>
            <a:lvl6pPr lvl="5">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6pPr>
            <a:lvl7pPr lvl="6">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7pPr>
            <a:lvl8pPr lvl="7">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8pPr>
            <a:lvl9pPr lvl="8">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6" r:id="rId4"/>
    <p:sldLayoutId id="2147483658" r:id="rId5"/>
    <p:sldLayoutId id="2147483660" r:id="rId6"/>
    <p:sldLayoutId id="2147483662" r:id="rId7"/>
    <p:sldLayoutId id="2147483663" r:id="rId8"/>
    <p:sldLayoutId id="214748366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11.jpe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0.gif"/></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1.png"/><Relationship Id="rId7" Type="http://schemas.openxmlformats.org/officeDocument/2006/relationships/diagramColors" Target="../diagrams/colors1.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4.png"/><Relationship Id="rId5" Type="http://schemas.microsoft.com/office/2007/relationships/hdphoto" Target="../media/hdphoto1.wdp"/><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1 Rectángulo"/>
          <p:cNvSpPr/>
          <p:nvPr/>
        </p:nvSpPr>
        <p:spPr>
          <a:xfrm>
            <a:off x="449544" y="3003798"/>
            <a:ext cx="8429684" cy="677108"/>
          </a:xfrm>
          <a:prstGeom prst="rect">
            <a:avLst/>
          </a:prstGeom>
        </p:spPr>
        <p:txBody>
          <a:bodyPr wrap="square">
            <a:spAutoFit/>
          </a:bodyPr>
          <a:lstStyle/>
          <a:p>
            <a:pPr algn="ctr"/>
            <a:r>
              <a:rPr lang="es-PA" sz="1800" u="sng" kern="1200" dirty="0" smtClean="0">
                <a:latin typeface="Calibri"/>
              </a:rPr>
              <a:t>N. </a:t>
            </a:r>
            <a:r>
              <a:rPr lang="es-PA" sz="1800" u="sng" kern="1200" dirty="0" smtClean="0">
                <a:latin typeface="Calibri"/>
              </a:rPr>
              <a:t>Tejedor-Flores</a:t>
            </a:r>
            <a:endParaRPr lang="en-GB" kern="1200" baseline="30000" dirty="0" smtClean="0">
              <a:latin typeface="Calibri"/>
            </a:endParaRPr>
          </a:p>
          <a:p>
            <a:pPr algn="ctr"/>
            <a:endParaRPr lang="en-US" sz="1200" kern="1200" baseline="30000" dirty="0" smtClean="0">
              <a:latin typeface="Calibri"/>
            </a:endParaRPr>
          </a:p>
          <a:p>
            <a:pPr algn="ctr"/>
            <a:r>
              <a:rPr lang="es-PA" sz="1200" kern="1200" dirty="0" smtClean="0">
                <a:latin typeface="Calibri"/>
              </a:rPr>
              <a:t>Viernes 4 de febrero de 2022.</a:t>
            </a:r>
            <a:endParaRPr lang="es-ES" sz="1200" kern="1200" dirty="0" smtClean="0">
              <a:latin typeface="Calibri"/>
            </a:endParaRPr>
          </a:p>
        </p:txBody>
      </p:sp>
      <p:sp>
        <p:nvSpPr>
          <p:cNvPr id="5" name="Shape 453"/>
          <p:cNvSpPr txBox="1">
            <a:spLocks/>
          </p:cNvSpPr>
          <p:nvPr/>
        </p:nvSpPr>
        <p:spPr>
          <a:xfrm>
            <a:off x="19082" y="1662941"/>
            <a:ext cx="9124950" cy="1160462"/>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ES" sz="3200" kern="1200" dirty="0">
                <a:solidFill>
                  <a:srgbClr val="000000"/>
                </a:solidFill>
                <a:latin typeface="Calibri"/>
              </a:rPr>
              <a:t>Los Métodos Biplots: Aplicaciones en el </a:t>
            </a:r>
            <a:r>
              <a:rPr lang="es-ES" sz="3200" kern="1200" dirty="0" smtClean="0">
                <a:solidFill>
                  <a:srgbClr val="000000"/>
                </a:solidFill>
                <a:latin typeface="Calibri"/>
              </a:rPr>
              <a:t>Análisis </a:t>
            </a:r>
            <a:r>
              <a:rPr lang="es-ES" sz="3200" kern="1200" dirty="0">
                <a:solidFill>
                  <a:srgbClr val="000000"/>
                </a:solidFill>
                <a:latin typeface="Calibri"/>
              </a:rPr>
              <a:t>de </a:t>
            </a:r>
            <a:r>
              <a:rPr lang="es-ES" sz="3200" kern="1200" dirty="0" smtClean="0">
                <a:solidFill>
                  <a:srgbClr val="000000"/>
                </a:solidFill>
                <a:latin typeface="Calibri"/>
              </a:rPr>
              <a:t>Datos </a:t>
            </a:r>
            <a:endParaRPr lang="en-US" sz="3200" kern="1200" dirty="0" smtClean="0">
              <a:solidFill>
                <a:srgbClr val="000000"/>
              </a:solidFill>
              <a:latin typeface="Calibri"/>
            </a:endParaRPr>
          </a:p>
        </p:txBody>
      </p:sp>
      <p:sp>
        <p:nvSpPr>
          <p:cNvPr id="3" name="2 Rectángulo"/>
          <p:cNvSpPr/>
          <p:nvPr/>
        </p:nvSpPr>
        <p:spPr>
          <a:xfrm>
            <a:off x="2357438" y="339502"/>
            <a:ext cx="4572000" cy="1323439"/>
          </a:xfrm>
          <a:prstGeom prst="rect">
            <a:avLst/>
          </a:prstGeom>
        </p:spPr>
        <p:txBody>
          <a:bodyPr>
            <a:spAutoFit/>
          </a:bodyPr>
          <a:lstStyle/>
          <a:p>
            <a:pPr algn="ctr"/>
            <a:r>
              <a:rPr lang="es-MX" sz="2000" b="1" dirty="0">
                <a:solidFill>
                  <a:schemeClr val="tx1"/>
                </a:solidFill>
              </a:rPr>
              <a:t>Taller estadísticas aplicada al análisis de datos de un proyecto de investigación</a:t>
            </a:r>
            <a:br>
              <a:rPr lang="es-MX" sz="2000" b="1" dirty="0">
                <a:solidFill>
                  <a:schemeClr val="tx1"/>
                </a:solidFill>
              </a:rPr>
            </a:br>
            <a:endParaRPr lang="es-PA" sz="20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467"/>
          <p:cNvSpPr txBox="1">
            <a:spLocks/>
          </p:cNvSpPr>
          <p:nvPr/>
        </p:nvSpPr>
        <p:spPr>
          <a:xfrm>
            <a:off x="2339752" y="54414"/>
            <a:ext cx="4278813" cy="71713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2</a:t>
            </a:r>
            <a:r>
              <a:rPr lang="es-PA" sz="2400" dirty="0" smtClean="0">
                <a:solidFill>
                  <a:schemeClr val="tx1"/>
                </a:solidFill>
              </a:rPr>
              <a:t>. Biplots</a:t>
            </a:r>
            <a:endParaRPr lang="en" sz="2400" dirty="0">
              <a:solidFill>
                <a:schemeClr val="tx1"/>
              </a:solidFill>
            </a:endParaRPr>
          </a:p>
        </p:txBody>
      </p:sp>
      <p:sp>
        <p:nvSpPr>
          <p:cNvPr id="4" name="Shape 594"/>
          <p:cNvSpPr txBox="1"/>
          <p:nvPr/>
        </p:nvSpPr>
        <p:spPr>
          <a:xfrm>
            <a:off x="2123728" y="664845"/>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Software</a:t>
            </a:r>
            <a:endParaRPr lang="es-PA" sz="2400" dirty="0">
              <a:solidFill>
                <a:schemeClr val="tx1"/>
              </a:solidFill>
              <a:latin typeface="Source Sans Pro"/>
              <a:ea typeface="Source Sans Pro"/>
              <a:cs typeface="Source Sans Pro"/>
              <a:sym typeface="Source Sans Pro"/>
            </a:endParaRPr>
          </a:p>
        </p:txBody>
      </p:sp>
      <p:sp>
        <p:nvSpPr>
          <p:cNvPr id="5" name="4 Rectángulo"/>
          <p:cNvSpPr/>
          <p:nvPr/>
        </p:nvSpPr>
        <p:spPr>
          <a:xfrm>
            <a:off x="133049" y="3239292"/>
            <a:ext cx="3231974" cy="461665"/>
          </a:xfrm>
          <a:prstGeom prst="rect">
            <a:avLst/>
          </a:prstGeom>
        </p:spPr>
        <p:txBody>
          <a:bodyPr wrap="none">
            <a:spAutoFit/>
          </a:bodyPr>
          <a:lstStyle/>
          <a:p>
            <a:pPr algn="ctr"/>
            <a:r>
              <a:rPr lang="es-ES" sz="1200" b="1" dirty="0" smtClean="0"/>
              <a:t>Descarga disponible en:</a:t>
            </a:r>
            <a:endParaRPr lang="en-GB" sz="1200" b="1" dirty="0" smtClean="0"/>
          </a:p>
          <a:p>
            <a:pPr algn="ctr"/>
            <a:r>
              <a:rPr lang="en-GB" sz="1100" dirty="0" smtClean="0"/>
              <a:t>http</a:t>
            </a:r>
            <a:r>
              <a:rPr lang="en-GB" sz="1100" dirty="0"/>
              <a:t>://biplot.dep.usal.es/classicalbiplot/download</a:t>
            </a:r>
            <a:r>
              <a:rPr lang="en-GB" sz="1200" dirty="0"/>
              <a:t>/</a:t>
            </a:r>
          </a:p>
        </p:txBody>
      </p:sp>
      <p:pic>
        <p:nvPicPr>
          <p:cNvPr id="6" name="Picture 2" descr="http://biplot.dep.usal.es/classicalbiplot/_Media/imagen-3_m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38" y="826209"/>
            <a:ext cx="2462314" cy="23638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6 Rectángulo"/>
          <p:cNvSpPr/>
          <p:nvPr/>
        </p:nvSpPr>
        <p:spPr>
          <a:xfrm>
            <a:off x="3131840" y="1203598"/>
            <a:ext cx="5479883" cy="738664"/>
          </a:xfrm>
          <a:prstGeom prst="rect">
            <a:avLst/>
          </a:prstGeom>
        </p:spPr>
        <p:txBody>
          <a:bodyPr wrap="square">
            <a:spAutoFit/>
          </a:bodyPr>
          <a:lstStyle/>
          <a:p>
            <a:r>
              <a:rPr lang="en-GB" b="1" dirty="0"/>
              <a:t>VICENTE VILLARDÓN, J.L. (2015).</a:t>
            </a:r>
            <a:r>
              <a:rPr lang="en-GB" dirty="0"/>
              <a:t> </a:t>
            </a:r>
            <a:r>
              <a:rPr lang="en-GB" i="1" dirty="0"/>
              <a:t>MULTBIPLOT: A package for Multivariate Analysis using Biplots</a:t>
            </a:r>
            <a:r>
              <a:rPr lang="en-GB" dirty="0"/>
              <a:t>. </a:t>
            </a:r>
            <a:r>
              <a:rPr lang="es-ES" dirty="0" smtClean="0"/>
              <a:t>Departamento de Estadística</a:t>
            </a:r>
            <a:r>
              <a:rPr lang="en-GB" dirty="0" smtClean="0"/>
              <a:t>. </a:t>
            </a:r>
            <a:r>
              <a:rPr lang="en-GB" dirty="0"/>
              <a:t>Universidad </a:t>
            </a:r>
            <a:r>
              <a:rPr lang="en-GB" dirty="0" smtClean="0"/>
              <a:t>de Salamanca</a:t>
            </a:r>
            <a:r>
              <a:rPr lang="en-GB" dirty="0"/>
              <a:t>. </a:t>
            </a:r>
          </a:p>
        </p:txBody>
      </p:sp>
      <p:sp>
        <p:nvSpPr>
          <p:cNvPr id="8" name="Shape 594"/>
          <p:cNvSpPr txBox="1"/>
          <p:nvPr/>
        </p:nvSpPr>
        <p:spPr>
          <a:xfrm>
            <a:off x="-612576" y="376813"/>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MULTBIPLOT</a:t>
            </a:r>
            <a:endParaRPr lang="es-PA" sz="2400" dirty="0">
              <a:solidFill>
                <a:schemeClr val="tx1"/>
              </a:solidFill>
              <a:latin typeface="Source Sans Pro"/>
              <a:ea typeface="Source Sans Pro"/>
              <a:cs typeface="Source Sans Pro"/>
              <a:sym typeface="Source Sans Pro"/>
            </a:endParaRPr>
          </a:p>
        </p:txBody>
      </p:sp>
      <p:grpSp>
        <p:nvGrpSpPr>
          <p:cNvPr id="14" name="13 Grupo"/>
          <p:cNvGrpSpPr/>
          <p:nvPr/>
        </p:nvGrpSpPr>
        <p:grpSpPr>
          <a:xfrm>
            <a:off x="2093387" y="1816354"/>
            <a:ext cx="6997391" cy="2876353"/>
            <a:chOff x="2093387" y="1816354"/>
            <a:chExt cx="6997391" cy="2876353"/>
          </a:xfrm>
        </p:grpSpPr>
        <p:sp>
          <p:nvSpPr>
            <p:cNvPr id="9" name="8 CuadroTexto"/>
            <p:cNvSpPr txBox="1"/>
            <p:nvPr/>
          </p:nvSpPr>
          <p:spPr>
            <a:xfrm>
              <a:off x="4139952" y="1923678"/>
              <a:ext cx="3283316" cy="369332"/>
            </a:xfrm>
            <a:prstGeom prst="rect">
              <a:avLst/>
            </a:prstGeom>
            <a:noFill/>
          </p:spPr>
          <p:txBody>
            <a:bodyPr wrap="square" rtlCol="0">
              <a:spAutoFit/>
            </a:bodyPr>
            <a:lstStyle/>
            <a:p>
              <a:pPr algn="ctr"/>
              <a:r>
                <a:rPr lang="es-ES" sz="1800" dirty="0" smtClean="0"/>
                <a:t>Alternativas de </a:t>
              </a:r>
              <a:r>
                <a:rPr lang="es-ES" sz="1800" dirty="0"/>
                <a:t>C</a:t>
              </a:r>
              <a:r>
                <a:rPr lang="es-ES" sz="1800" dirty="0" smtClean="0"/>
                <a:t>ódigo </a:t>
              </a:r>
              <a:r>
                <a:rPr lang="es-ES" sz="1800" dirty="0"/>
                <a:t>A</a:t>
              </a:r>
              <a:r>
                <a:rPr lang="es-ES" sz="1800" dirty="0" smtClean="0"/>
                <a:t>bierto</a:t>
              </a:r>
              <a:endParaRPr lang="en-GB" sz="1800" dirty="0"/>
            </a:p>
          </p:txBody>
        </p:sp>
        <p:pic>
          <p:nvPicPr>
            <p:cNvPr id="10" name="Picture 2" descr="Resultado de imagen de r studio"/>
            <p:cNvPicPr>
              <a:picLocks noChangeAspect="1" noChangeArrowheads="1"/>
            </p:cNvPicPr>
            <p:nvPr/>
          </p:nvPicPr>
          <p:blipFill rotWithShape="1">
            <a:blip r:embed="rId4">
              <a:extLst>
                <a:ext uri="{28A0092B-C50C-407E-A947-70E740481C1C}">
                  <a14:useLocalDpi xmlns:a14="http://schemas.microsoft.com/office/drawing/2010/main" val="0"/>
                </a:ext>
              </a:extLst>
            </a:blip>
            <a:srcRect t="31734" b="31466"/>
            <a:stretch/>
          </p:blipFill>
          <p:spPr bwMode="auto">
            <a:xfrm>
              <a:off x="7434594" y="1816354"/>
              <a:ext cx="1465684" cy="5393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0385" t="21475" r="43334" b="18579"/>
            <a:stretch/>
          </p:blipFill>
          <p:spPr bwMode="auto">
            <a:xfrm>
              <a:off x="5778410" y="2355726"/>
              <a:ext cx="3312368" cy="2336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11 Rectángulo"/>
            <p:cNvSpPr/>
            <p:nvPr/>
          </p:nvSpPr>
          <p:spPr>
            <a:xfrm>
              <a:off x="3131840" y="2850490"/>
              <a:ext cx="2667933" cy="369332"/>
            </a:xfrm>
            <a:prstGeom prst="rect">
              <a:avLst/>
            </a:prstGeom>
          </p:spPr>
          <p:txBody>
            <a:bodyPr wrap="square">
              <a:spAutoFit/>
            </a:bodyPr>
            <a:lstStyle/>
            <a:p>
              <a:pPr algn="ctr"/>
              <a:r>
                <a:rPr lang="es-PA" sz="1800" dirty="0"/>
                <a:t>Paquete </a:t>
              </a:r>
              <a:r>
                <a:rPr lang="es-PA" sz="1800" dirty="0" err="1"/>
                <a:t>BiplotbootGUI</a:t>
              </a:r>
              <a:endParaRPr lang="es-PA" sz="1800" dirty="0"/>
            </a:p>
          </p:txBody>
        </p:sp>
        <p:sp>
          <p:nvSpPr>
            <p:cNvPr id="13" name="12 Rectángulo"/>
            <p:cNvSpPr/>
            <p:nvPr/>
          </p:nvSpPr>
          <p:spPr>
            <a:xfrm>
              <a:off x="2093387" y="4011910"/>
              <a:ext cx="4854877" cy="523220"/>
            </a:xfrm>
            <a:prstGeom prst="rect">
              <a:avLst/>
            </a:prstGeom>
          </p:spPr>
          <p:txBody>
            <a:bodyPr wrap="square">
              <a:spAutoFit/>
            </a:bodyPr>
            <a:lstStyle/>
            <a:p>
              <a:r>
                <a:rPr lang="es-PA" b="1" dirty="0" smtClean="0"/>
                <a:t>Autoras: </a:t>
              </a:r>
              <a:r>
                <a:rPr lang="es-PA" dirty="0" smtClean="0"/>
                <a:t>Ana Belén </a:t>
              </a:r>
              <a:r>
                <a:rPr lang="es-PA" dirty="0"/>
                <a:t>Nieto </a:t>
              </a:r>
              <a:r>
                <a:rPr lang="es-PA" dirty="0" smtClean="0"/>
                <a:t>Librero</a:t>
              </a:r>
              <a:r>
                <a:rPr lang="es-PA" dirty="0"/>
                <a:t> </a:t>
              </a:r>
              <a:r>
                <a:rPr lang="es-PA" dirty="0" smtClean="0"/>
                <a:t>y  Purificación Galindo Villardón</a:t>
              </a:r>
              <a:r>
                <a:rPr lang="es-PA" dirty="0"/>
                <a:t>.</a:t>
              </a:r>
            </a:p>
          </p:txBody>
        </p:sp>
      </p:grpSp>
    </p:spTree>
    <p:extLst>
      <p:ext uri="{BB962C8B-B14F-4D97-AF65-F5344CB8AC3E}">
        <p14:creationId xmlns:p14="http://schemas.microsoft.com/office/powerpoint/2010/main" val="380328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453745" y="3284159"/>
            <a:ext cx="5214599" cy="1159799"/>
          </a:xfrm>
          <a:prstGeom prst="rect">
            <a:avLst/>
          </a:prstGeom>
        </p:spPr>
        <p:txBody>
          <a:bodyPr lIns="91425" tIns="91425" rIns="91425" bIns="91425" anchor="b" anchorCtr="0">
            <a:noAutofit/>
          </a:bodyPr>
          <a:lstStyle/>
          <a:p>
            <a:pPr lvl="0"/>
            <a:r>
              <a:rPr lang="en-US" dirty="0" smtClean="0">
                <a:solidFill>
                  <a:schemeClr val="tx1"/>
                </a:solidFill>
                <a:latin typeface="Source Sans Pro"/>
                <a:ea typeface="Source Sans Pro"/>
                <a:cs typeface="Source Sans Pro"/>
                <a:sym typeface="Source Sans Pro"/>
              </a:rPr>
              <a:t>CASOS DE ESTUDIO</a:t>
            </a:r>
            <a:endParaRPr lang="es-PA" dirty="0"/>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3.</a:t>
            </a:r>
            <a:endParaRPr lang="en" sz="12000" b="1" dirty="0">
              <a:solidFill>
                <a:srgbClr val="3C78D8"/>
              </a:solidFill>
              <a:latin typeface="Oswald"/>
              <a:ea typeface="Oswald"/>
              <a:cs typeface="Oswald"/>
              <a:sym typeface="Oswald"/>
            </a:endParaRPr>
          </a:p>
        </p:txBody>
      </p:sp>
      <p:sp>
        <p:nvSpPr>
          <p:cNvPr id="4" name="3 Rectángulo"/>
          <p:cNvSpPr/>
          <p:nvPr/>
        </p:nvSpPr>
        <p:spPr>
          <a:xfrm>
            <a:off x="2483768" y="4371950"/>
            <a:ext cx="5094312" cy="307777"/>
          </a:xfrm>
          <a:prstGeom prst="rect">
            <a:avLst/>
          </a:prstGeom>
        </p:spPr>
        <p:txBody>
          <a:bodyPr wrap="square">
            <a:spAutoFit/>
          </a:bodyPr>
          <a:lstStyle/>
          <a:p>
            <a:pPr algn="r"/>
            <a:r>
              <a:rPr lang="es-PA" b="1" dirty="0" smtClean="0"/>
              <a:t>Caso 1</a:t>
            </a:r>
            <a:endParaRPr lang="es-PA" b="1" dirty="0"/>
          </a:p>
        </p:txBody>
      </p:sp>
    </p:spTree>
    <p:extLst>
      <p:ext uri="{BB962C8B-B14F-4D97-AF65-F5344CB8AC3E}">
        <p14:creationId xmlns:p14="http://schemas.microsoft.com/office/powerpoint/2010/main" val="8873925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11"/>
          <p:cNvSpPr>
            <a:spLocks noChangeArrowheads="1"/>
          </p:cNvSpPr>
          <p:nvPr/>
        </p:nvSpPr>
        <p:spPr bwMode="auto">
          <a:xfrm>
            <a:off x="386301" y="927760"/>
            <a:ext cx="8002123" cy="830997"/>
          </a:xfrm>
          <a:prstGeom prst="rect">
            <a:avLst/>
          </a:prstGeom>
          <a:noFill/>
          <a:ln w="9525">
            <a:noFill/>
            <a:miter lim="800000"/>
            <a:headEnd/>
            <a:tailEnd/>
          </a:ln>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dirty="0">
                <a:latin typeface="+mn-lt"/>
              </a:rPr>
              <a:t>An application of </a:t>
            </a:r>
            <a:r>
              <a:rPr lang="en-US" altLang="en-US" dirty="0" smtClean="0">
                <a:latin typeface="+mn-lt"/>
              </a:rPr>
              <a:t>HJ-Biplot </a:t>
            </a:r>
            <a:r>
              <a:rPr lang="en-US" altLang="en-US" dirty="0">
                <a:latin typeface="+mn-lt"/>
              </a:rPr>
              <a:t>analysis to investigate fish assemblage from </a:t>
            </a:r>
            <a:r>
              <a:rPr lang="en-US" altLang="en-US" dirty="0" err="1">
                <a:latin typeface="+mn-lt"/>
              </a:rPr>
              <a:t>Berlengas</a:t>
            </a:r>
            <a:r>
              <a:rPr lang="en-US" altLang="en-US" dirty="0">
                <a:latin typeface="+mn-lt"/>
              </a:rPr>
              <a:t> Natural Reserve (Portugal</a:t>
            </a:r>
            <a:r>
              <a:rPr lang="en-US" altLang="en-US" dirty="0" smtClean="0">
                <a:latin typeface="+mn-lt"/>
              </a:rPr>
              <a:t>)</a:t>
            </a:r>
            <a:endParaRPr lang="pt-PT" altLang="en-US" dirty="0">
              <a:latin typeface="+mn-lt"/>
            </a:endParaRPr>
          </a:p>
        </p:txBody>
      </p:sp>
      <p:sp>
        <p:nvSpPr>
          <p:cNvPr id="15364" name="Rectangle 12"/>
          <p:cNvSpPr>
            <a:spLocks noChangeArrowheads="1"/>
          </p:cNvSpPr>
          <p:nvPr/>
        </p:nvSpPr>
        <p:spPr bwMode="auto">
          <a:xfrm>
            <a:off x="192908" y="1770951"/>
            <a:ext cx="87756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just" eaLnBrk="1" hangingPunct="1"/>
            <a:r>
              <a:rPr lang="pt-PT" altLang="en-US" sz="1600" dirty="0">
                <a:latin typeface="Cambria Math" pitchFamily="18" charset="0"/>
              </a:rPr>
              <a:t>Susana Mendes</a:t>
            </a:r>
            <a:r>
              <a:rPr lang="pt-PT" altLang="en-US" sz="1600" baseline="30000" dirty="0">
                <a:latin typeface="Cambria Math" pitchFamily="18" charset="0"/>
              </a:rPr>
              <a:t>(1)(2)</a:t>
            </a:r>
            <a:r>
              <a:rPr lang="pt-PT" altLang="en-US" sz="1600" dirty="0">
                <a:latin typeface="Cambria Math" pitchFamily="18" charset="0"/>
              </a:rPr>
              <a:t>, </a:t>
            </a:r>
            <a:r>
              <a:rPr lang="pt-PT" altLang="en-US" sz="1600" u="sng" dirty="0">
                <a:latin typeface="Cambria Math" pitchFamily="18" charset="0"/>
              </a:rPr>
              <a:t>Mª José Fernández-Gómez</a:t>
            </a:r>
            <a:r>
              <a:rPr lang="pt-PT" altLang="en-US" sz="1600" baseline="30000" dirty="0">
                <a:latin typeface="Cambria Math" pitchFamily="18" charset="0"/>
              </a:rPr>
              <a:t>(2)</a:t>
            </a:r>
            <a:r>
              <a:rPr lang="pt-PT" altLang="en-US" sz="1600" dirty="0">
                <a:latin typeface="Cambria Math" pitchFamily="18" charset="0"/>
              </a:rPr>
              <a:t>, Nuno Rodrigues</a:t>
            </a:r>
            <a:r>
              <a:rPr lang="pt-PT" altLang="en-US" sz="1600" baseline="30000" dirty="0">
                <a:latin typeface="Cambria Math" pitchFamily="18" charset="0"/>
              </a:rPr>
              <a:t>(3)</a:t>
            </a:r>
            <a:r>
              <a:rPr lang="pt-PT" altLang="en-US" sz="1600" dirty="0">
                <a:latin typeface="Cambria Math" pitchFamily="18" charset="0"/>
              </a:rPr>
              <a:t>, Nuno Castro</a:t>
            </a:r>
            <a:r>
              <a:rPr lang="pt-PT" altLang="en-US" sz="1600" baseline="30000" dirty="0">
                <a:latin typeface="Cambria Math" pitchFamily="18" charset="0"/>
              </a:rPr>
              <a:t>(4)</a:t>
            </a:r>
            <a:r>
              <a:rPr lang="pt-PT" altLang="en-US" sz="1600" dirty="0">
                <a:latin typeface="Cambria Math" pitchFamily="18" charset="0"/>
              </a:rPr>
              <a:t>, João Franco</a:t>
            </a:r>
            <a:r>
              <a:rPr lang="pt-PT" altLang="en-US" sz="1600" baseline="30000" dirty="0">
                <a:latin typeface="Cambria Math" pitchFamily="18" charset="0"/>
              </a:rPr>
              <a:t>(5)</a:t>
            </a:r>
            <a:r>
              <a:rPr lang="pt-PT" altLang="en-US" sz="1600" dirty="0">
                <a:latin typeface="Cambria Math" pitchFamily="18" charset="0"/>
              </a:rPr>
              <a:t>, Filipa Castanheira</a:t>
            </a:r>
            <a:r>
              <a:rPr lang="pt-PT" altLang="en-US" sz="1600" baseline="30000" dirty="0">
                <a:latin typeface="Cambria Math" pitchFamily="18" charset="0"/>
              </a:rPr>
              <a:t>(6)</a:t>
            </a:r>
            <a:r>
              <a:rPr lang="pt-PT" altLang="en-US" sz="1600" dirty="0">
                <a:latin typeface="Cambria Math" pitchFamily="18" charset="0"/>
              </a:rPr>
              <a:t>, Paulo Maranhão</a:t>
            </a:r>
            <a:r>
              <a:rPr lang="pt-PT" altLang="en-US" sz="1600" baseline="30000" dirty="0">
                <a:latin typeface="Cambria Math" pitchFamily="18" charset="0"/>
              </a:rPr>
              <a:t>(1)(5)</a:t>
            </a:r>
            <a:r>
              <a:rPr lang="pt-PT" altLang="en-US" sz="1600" dirty="0">
                <a:latin typeface="Cambria Math" pitchFamily="18" charset="0"/>
              </a:rPr>
              <a:t>, </a:t>
            </a:r>
            <a:r>
              <a:rPr lang="pt-PT" altLang="en-US" sz="1600" u="sng" dirty="0">
                <a:latin typeface="Cambria Math" pitchFamily="18" charset="0"/>
              </a:rPr>
              <a:t>Mª Purificación Galindo-Villardón</a:t>
            </a:r>
            <a:r>
              <a:rPr lang="pt-PT" altLang="en-US" sz="1600" baseline="30000" dirty="0">
                <a:latin typeface="Cambria Math" pitchFamily="18" charset="0"/>
              </a:rPr>
              <a:t>(2)</a:t>
            </a:r>
          </a:p>
        </p:txBody>
      </p:sp>
      <p:sp>
        <p:nvSpPr>
          <p:cNvPr id="15365" name="Rectangle 18"/>
          <p:cNvSpPr>
            <a:spLocks noChangeArrowheads="1"/>
          </p:cNvSpPr>
          <p:nvPr/>
        </p:nvSpPr>
        <p:spPr bwMode="auto">
          <a:xfrm>
            <a:off x="467544" y="2458219"/>
            <a:ext cx="8501062"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Aft>
                <a:spcPts val="600"/>
              </a:spcAft>
            </a:pPr>
            <a:r>
              <a:rPr lang="en-GB" altLang="en-US" sz="1200" dirty="0">
                <a:latin typeface="Cambria Math" pitchFamily="18" charset="0"/>
              </a:rPr>
              <a:t>1. GIRM-Research Group on Marine Resources, School of Tourism and Maritime Technology, Polytechnic Institute of </a:t>
            </a:r>
            <a:r>
              <a:rPr lang="en-GB" altLang="en-US" sz="1200" dirty="0" err="1">
                <a:latin typeface="Cambria Math" pitchFamily="18" charset="0"/>
              </a:rPr>
              <a:t>Leiria</a:t>
            </a:r>
            <a:r>
              <a:rPr lang="en-GB" altLang="en-US" sz="1200" dirty="0">
                <a:latin typeface="Cambria Math" pitchFamily="18" charset="0"/>
              </a:rPr>
              <a:t> (Portugal)</a:t>
            </a:r>
          </a:p>
          <a:p>
            <a:pPr eaLnBrk="1" hangingPunct="1">
              <a:spcAft>
                <a:spcPts val="600"/>
              </a:spcAft>
            </a:pPr>
            <a:r>
              <a:rPr lang="en-GB" altLang="en-US" sz="1200" dirty="0">
                <a:latin typeface="Cambria Math" pitchFamily="18" charset="0"/>
              </a:rPr>
              <a:t>2. University of Salamanca, Department of Statistics, Salamanca (Spain)</a:t>
            </a:r>
          </a:p>
          <a:p>
            <a:pPr eaLnBrk="1" hangingPunct="1">
              <a:spcAft>
                <a:spcPts val="600"/>
              </a:spcAft>
            </a:pPr>
            <a:r>
              <a:rPr lang="en-US" altLang="en-US" sz="1200" dirty="0">
                <a:latin typeface="Cambria Math" pitchFamily="18" charset="0"/>
              </a:rPr>
              <a:t>3. Merlin Entertainments, Sea Life Porto, Porto (Portugal)</a:t>
            </a:r>
            <a:endParaRPr lang="en-GB" altLang="en-US" sz="1200" dirty="0">
              <a:latin typeface="Cambria Math" pitchFamily="18" charset="0"/>
            </a:endParaRPr>
          </a:p>
          <a:p>
            <a:pPr eaLnBrk="1" hangingPunct="1">
              <a:spcAft>
                <a:spcPts val="600"/>
              </a:spcAft>
            </a:pPr>
            <a:r>
              <a:rPr lang="en-GB" altLang="en-US" sz="1200" dirty="0">
                <a:latin typeface="Cambria Math" pitchFamily="18" charset="0"/>
              </a:rPr>
              <a:t>4. Oceanography Centre, Faculty of Sciences, University of Lisbon (Portugal)</a:t>
            </a:r>
          </a:p>
          <a:p>
            <a:pPr eaLnBrk="1" hangingPunct="1">
              <a:spcAft>
                <a:spcPts val="600"/>
              </a:spcAft>
            </a:pPr>
            <a:r>
              <a:rPr lang="en-GB" altLang="en-US" sz="1200" dirty="0">
                <a:latin typeface="Cambria Math" pitchFamily="18" charset="0"/>
              </a:rPr>
              <a:t>5. </a:t>
            </a:r>
            <a:r>
              <a:rPr lang="en-US" altLang="en-US" sz="1200" dirty="0">
                <a:latin typeface="Cambria Math" pitchFamily="18" charset="0"/>
              </a:rPr>
              <a:t>IMAR-Institute of Marine Research, University of Coimbra, Department of Zoology (Portugal)</a:t>
            </a:r>
          </a:p>
          <a:p>
            <a:pPr eaLnBrk="1" hangingPunct="1">
              <a:spcAft>
                <a:spcPts val="600"/>
              </a:spcAft>
            </a:pPr>
            <a:r>
              <a:rPr lang="en-US" altLang="en-US" sz="1200" dirty="0">
                <a:latin typeface="Cambria Math" pitchFamily="18" charset="0"/>
              </a:rPr>
              <a:t>6. CCMAR-Centre of Marine Sciences, University of Algarve (Portugal)</a:t>
            </a:r>
            <a:r>
              <a:rPr lang="pt-PT" altLang="en-US" sz="1200" dirty="0">
                <a:latin typeface="Cambria Math" pitchFamily="18" charset="0"/>
              </a:rPr>
              <a:t> </a:t>
            </a:r>
          </a:p>
        </p:txBody>
      </p:sp>
      <p:pic>
        <p:nvPicPr>
          <p:cNvPr id="15368" name="Picture 29" descr="GIRM_horizontal"/>
          <p:cNvPicPr>
            <a:picLocks noChangeAspect="1" noChangeArrowheads="1"/>
          </p:cNvPicPr>
          <p:nvPr/>
        </p:nvPicPr>
        <p:blipFill>
          <a:blip r:embed="rId3">
            <a:extLst>
              <a:ext uri="{28A0092B-C50C-407E-A947-70E740481C1C}">
                <a14:useLocalDpi xmlns:a14="http://schemas.microsoft.com/office/drawing/2010/main" val="0"/>
              </a:ext>
            </a:extLst>
          </a:blip>
          <a:srcRect l="9126" t="17461" r="7790" b="18752"/>
          <a:stretch>
            <a:fillRect/>
          </a:stretch>
        </p:blipFill>
        <p:spPr bwMode="auto">
          <a:xfrm>
            <a:off x="73024" y="65088"/>
            <a:ext cx="2050704" cy="7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hape 467"/>
          <p:cNvSpPr txBox="1">
            <a:spLocks/>
          </p:cNvSpPr>
          <p:nvPr/>
        </p:nvSpPr>
        <p:spPr>
          <a:xfrm>
            <a:off x="2339752" y="54414"/>
            <a:ext cx="4278813" cy="71713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3</a:t>
            </a:r>
            <a:r>
              <a:rPr lang="es-PA" sz="2400" dirty="0" smtClean="0">
                <a:solidFill>
                  <a:schemeClr val="tx1"/>
                </a:solidFill>
              </a:rPr>
              <a:t>. Caso de Estudio 1:</a:t>
            </a:r>
            <a:endParaRPr lang="en" sz="2400" dirty="0">
              <a:solidFill>
                <a:schemeClr val="tx1"/>
              </a:solidFill>
            </a:endParaRPr>
          </a:p>
        </p:txBody>
      </p:sp>
    </p:spTree>
    <p:extLst>
      <p:ext uri="{BB962C8B-B14F-4D97-AF65-F5344CB8AC3E}">
        <p14:creationId xmlns:p14="http://schemas.microsoft.com/office/powerpoint/2010/main" val="5127736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1979712" y="1039812"/>
            <a:ext cx="6912768" cy="1171898"/>
          </a:xfrm>
        </p:spPr>
        <p:txBody>
          <a:bodyPr/>
          <a:lstStyle/>
          <a:p>
            <a:pPr eaLnBrk="1" hangingPunct="1">
              <a:defRPr/>
            </a:pPr>
            <a:endParaRPr lang="en-GB" altLang="ko-KR" sz="1200" dirty="0" smtClean="0">
              <a:latin typeface="Century Gothic" pitchFamily="34" charset="0"/>
              <a:ea typeface="굴림" pitchFamily="34" charset="-127"/>
            </a:endParaRPr>
          </a:p>
          <a:p>
            <a:pPr marL="285750" lvl="1" indent="-285750">
              <a:buFont typeface="Wingdings" panose="05000000000000000000" pitchFamily="2" charset="2"/>
              <a:buChar char="v"/>
              <a:defRPr/>
            </a:pPr>
            <a:r>
              <a:rPr lang="es-ES" b="1" dirty="0" smtClean="0">
                <a:solidFill>
                  <a:schemeClr val="tx1"/>
                </a:solidFill>
                <a:latin typeface="+mn-lt"/>
                <a:ea typeface="+mn-ea"/>
                <a:cs typeface="+mn-cs"/>
              </a:rPr>
              <a:t>6 </a:t>
            </a:r>
            <a:r>
              <a:rPr lang="es-ES" b="1" dirty="0" smtClean="0">
                <a:solidFill>
                  <a:schemeClr val="tx1"/>
                </a:solidFill>
                <a:latin typeface="+mn-lt"/>
                <a:ea typeface="굴림" pitchFamily="34" charset="-127"/>
                <a:cs typeface="+mn-cs"/>
              </a:rPr>
              <a:t>t</a:t>
            </a:r>
            <a:r>
              <a:rPr lang="es-ES" altLang="ko-KR" b="1" dirty="0" smtClean="0">
                <a:solidFill>
                  <a:schemeClr val="tx1"/>
                </a:solidFill>
                <a:latin typeface="+mn-lt"/>
                <a:ea typeface="굴림" pitchFamily="34" charset="-127"/>
              </a:rPr>
              <a:t>ipos de alimentación (</a:t>
            </a:r>
            <a:r>
              <a:rPr lang="es-ES" b="1" dirty="0" smtClean="0">
                <a:solidFill>
                  <a:schemeClr val="tx1"/>
                </a:solidFill>
                <a:latin typeface="+mn-lt"/>
              </a:rPr>
              <a:t>variables</a:t>
            </a:r>
            <a:r>
              <a:rPr lang="es-ES" altLang="ko-KR" b="1" dirty="0" smtClean="0">
                <a:solidFill>
                  <a:schemeClr val="tx1"/>
                </a:solidFill>
                <a:latin typeface="+mn-lt"/>
                <a:ea typeface="굴림" pitchFamily="34" charset="-127"/>
              </a:rPr>
              <a:t>)</a:t>
            </a:r>
            <a:r>
              <a:rPr lang="es-ES" altLang="ko-KR" dirty="0" smtClean="0">
                <a:solidFill>
                  <a:schemeClr val="tx1"/>
                </a:solidFill>
                <a:latin typeface="+mn-lt"/>
                <a:ea typeface="굴림" pitchFamily="34" charset="-127"/>
              </a:rPr>
              <a:t>:</a:t>
            </a:r>
            <a:r>
              <a:rPr lang="es-ES" dirty="0" smtClean="0">
                <a:solidFill>
                  <a:schemeClr val="tx1"/>
                </a:solidFill>
                <a:latin typeface="+mn-lt"/>
              </a:rPr>
              <a:t> </a:t>
            </a:r>
            <a:r>
              <a:rPr lang="es-ES" dirty="0" err="1" smtClean="0">
                <a:solidFill>
                  <a:schemeClr val="tx1"/>
                </a:solidFill>
                <a:latin typeface="+mn-lt"/>
              </a:rPr>
              <a:t>inv</a:t>
            </a:r>
            <a:r>
              <a:rPr lang="es-ES" dirty="0" smtClean="0">
                <a:solidFill>
                  <a:schemeClr val="tx1"/>
                </a:solidFill>
                <a:latin typeface="+mn-lt"/>
              </a:rPr>
              <a:t>, </a:t>
            </a:r>
            <a:r>
              <a:rPr lang="es-ES" dirty="0" err="1" smtClean="0">
                <a:solidFill>
                  <a:schemeClr val="tx1"/>
                </a:solidFill>
                <a:latin typeface="+mn-lt"/>
              </a:rPr>
              <a:t>ma</a:t>
            </a:r>
            <a:r>
              <a:rPr lang="es-ES" dirty="0" smtClean="0">
                <a:solidFill>
                  <a:schemeClr val="tx1"/>
                </a:solidFill>
                <a:latin typeface="+mn-lt"/>
              </a:rPr>
              <a:t>, pi, </a:t>
            </a:r>
            <a:r>
              <a:rPr lang="es-ES" dirty="0" err="1" smtClean="0">
                <a:solidFill>
                  <a:schemeClr val="tx1"/>
                </a:solidFill>
                <a:latin typeface="+mn-lt"/>
              </a:rPr>
              <a:t>om</a:t>
            </a:r>
            <a:r>
              <a:rPr lang="es-ES" dirty="0" smtClean="0">
                <a:solidFill>
                  <a:schemeClr val="tx1"/>
                </a:solidFill>
                <a:latin typeface="+mn-lt"/>
              </a:rPr>
              <a:t>, zoo, he.</a:t>
            </a:r>
          </a:p>
          <a:p>
            <a:pPr lvl="1" eaLnBrk="1" hangingPunct="1">
              <a:buNone/>
              <a:defRPr/>
            </a:pPr>
            <a:endParaRPr lang="es-ES" dirty="0" smtClean="0">
              <a:solidFill>
                <a:schemeClr val="tx1"/>
              </a:solidFill>
              <a:latin typeface="+mn-lt"/>
            </a:endParaRPr>
          </a:p>
          <a:p>
            <a:pPr lvl="1" eaLnBrk="1" hangingPunct="1">
              <a:buNone/>
              <a:defRPr/>
            </a:pPr>
            <a:endParaRPr lang="es-ES" dirty="0" smtClean="0">
              <a:solidFill>
                <a:schemeClr val="tx1"/>
              </a:solidFill>
              <a:latin typeface="+mn-lt"/>
            </a:endParaRPr>
          </a:p>
          <a:p>
            <a:pPr lvl="1" eaLnBrk="1" hangingPunct="1">
              <a:buNone/>
              <a:defRPr/>
            </a:pPr>
            <a:endParaRPr lang="es-ES" altLang="ko-KR" dirty="0" smtClean="0">
              <a:solidFill>
                <a:schemeClr val="tx1"/>
              </a:solidFill>
              <a:latin typeface="+mn-lt"/>
              <a:ea typeface="굴림" pitchFamily="34" charset="-127"/>
            </a:endParaRPr>
          </a:p>
        </p:txBody>
      </p:sp>
      <p:pic>
        <p:nvPicPr>
          <p:cNvPr id="29699" name="Picture 313" descr="FARILHO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7" y="2541546"/>
            <a:ext cx="2682717" cy="183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312" descr="BERLENGA ESTEL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541546"/>
            <a:ext cx="2861272" cy="183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467"/>
          <p:cNvSpPr txBox="1">
            <a:spLocks/>
          </p:cNvSpPr>
          <p:nvPr/>
        </p:nvSpPr>
        <p:spPr>
          <a:xfrm>
            <a:off x="2957483" y="19915"/>
            <a:ext cx="4278813" cy="78894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3</a:t>
            </a:r>
            <a:r>
              <a:rPr lang="es-PA" sz="2400" dirty="0" smtClean="0">
                <a:solidFill>
                  <a:schemeClr val="tx1"/>
                </a:solidFill>
              </a:rPr>
              <a:t>. Caso de Estudio 1</a:t>
            </a:r>
            <a:endParaRPr lang="en" sz="2400" dirty="0">
              <a:solidFill>
                <a:schemeClr val="tx1"/>
              </a:solidFill>
            </a:endParaRPr>
          </a:p>
        </p:txBody>
      </p:sp>
      <p:sp>
        <p:nvSpPr>
          <p:cNvPr id="8" name="Shape 594"/>
          <p:cNvSpPr txBox="1"/>
          <p:nvPr/>
        </p:nvSpPr>
        <p:spPr>
          <a:xfrm>
            <a:off x="2699792" y="808861"/>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Estructura de los datos</a:t>
            </a:r>
            <a:endParaRPr lang="es-PA" sz="2400" dirty="0">
              <a:solidFill>
                <a:schemeClr val="tx1"/>
              </a:solidFill>
              <a:latin typeface="Source Sans Pro"/>
              <a:ea typeface="Source Sans Pro"/>
              <a:cs typeface="Source Sans Pro"/>
              <a:sym typeface="Source Sans Pro"/>
            </a:endParaRPr>
          </a:p>
        </p:txBody>
      </p:sp>
      <p:sp>
        <p:nvSpPr>
          <p:cNvPr id="4" name="3 Rectángulo"/>
          <p:cNvSpPr/>
          <p:nvPr/>
        </p:nvSpPr>
        <p:spPr>
          <a:xfrm>
            <a:off x="1970188" y="1781403"/>
            <a:ext cx="6749224" cy="646331"/>
          </a:xfrm>
          <a:prstGeom prst="rect">
            <a:avLst/>
          </a:prstGeom>
        </p:spPr>
        <p:txBody>
          <a:bodyPr wrap="square">
            <a:spAutoFit/>
          </a:bodyPr>
          <a:lstStyle/>
          <a:p>
            <a:pPr marL="285750" lvl="1" indent="-285750" eaLnBrk="1" hangingPunct="1">
              <a:buFont typeface="Wingdings" panose="05000000000000000000" pitchFamily="2" charset="2"/>
              <a:buChar char="v"/>
              <a:defRPr/>
            </a:pPr>
            <a:r>
              <a:rPr lang="es-ES" altLang="ko-KR" sz="1800" b="1" dirty="0">
                <a:solidFill>
                  <a:schemeClr val="tx1"/>
                </a:solidFill>
                <a:latin typeface="+mn-lt"/>
                <a:ea typeface="굴림" pitchFamily="34" charset="-127"/>
              </a:rPr>
              <a:t>12 sitios (individuos)</a:t>
            </a:r>
            <a:r>
              <a:rPr lang="es-ES" altLang="ko-KR" sz="1800" dirty="0">
                <a:solidFill>
                  <a:schemeClr val="tx1"/>
                </a:solidFill>
                <a:latin typeface="+mn-lt"/>
                <a:ea typeface="굴림" pitchFamily="34" charset="-127"/>
              </a:rPr>
              <a:t>: B1, B2, B3, B4, B5, B6 (</a:t>
            </a:r>
            <a:r>
              <a:rPr lang="es-ES" altLang="ko-KR" sz="1800" dirty="0" err="1">
                <a:solidFill>
                  <a:schemeClr val="tx1"/>
                </a:solidFill>
                <a:latin typeface="+mn-lt"/>
                <a:ea typeface="굴림" pitchFamily="34" charset="-127"/>
              </a:rPr>
              <a:t>Berlenga</a:t>
            </a:r>
            <a:r>
              <a:rPr lang="es-ES" altLang="ko-KR" sz="1800" dirty="0">
                <a:solidFill>
                  <a:schemeClr val="tx1"/>
                </a:solidFill>
                <a:latin typeface="+mn-lt"/>
                <a:ea typeface="굴림" pitchFamily="34" charset="-127"/>
              </a:rPr>
              <a:t>), E1, E2, E3 (Estelas) and F1, F2, F3 (</a:t>
            </a:r>
            <a:r>
              <a:rPr lang="es-ES" altLang="ko-KR" sz="1800" dirty="0" err="1">
                <a:solidFill>
                  <a:schemeClr val="tx1"/>
                </a:solidFill>
                <a:latin typeface="+mn-lt"/>
                <a:ea typeface="굴림" pitchFamily="34" charset="-127"/>
              </a:rPr>
              <a:t>Farilhões</a:t>
            </a:r>
            <a:r>
              <a:rPr lang="es-ES" altLang="ko-KR" sz="1800" dirty="0" smtClean="0">
                <a:solidFill>
                  <a:schemeClr val="tx1"/>
                </a:solidFill>
                <a:latin typeface="+mn-lt"/>
                <a:ea typeface="굴림" pitchFamily="34" charset="-127"/>
              </a:rPr>
              <a:t>).</a:t>
            </a:r>
            <a:endParaRPr lang="es-ES" altLang="ko-KR" sz="1800" dirty="0">
              <a:solidFill>
                <a:schemeClr val="tx1"/>
              </a:solidFill>
              <a:latin typeface="+mn-lt"/>
              <a:ea typeface="굴림" pitchFamily="34" charset="-127"/>
            </a:endParaRPr>
          </a:p>
        </p:txBody>
      </p:sp>
      <p:sp>
        <p:nvSpPr>
          <p:cNvPr id="5" name="4 Rectángulo"/>
          <p:cNvSpPr/>
          <p:nvPr/>
        </p:nvSpPr>
        <p:spPr>
          <a:xfrm>
            <a:off x="4490794" y="4587974"/>
            <a:ext cx="2313454" cy="369332"/>
          </a:xfrm>
          <a:prstGeom prst="rect">
            <a:avLst/>
          </a:prstGeom>
        </p:spPr>
        <p:txBody>
          <a:bodyPr wrap="none">
            <a:spAutoFit/>
          </a:bodyPr>
          <a:lstStyle/>
          <a:p>
            <a:pPr lvl="1" eaLnBrk="1" hangingPunct="1">
              <a:defRPr/>
            </a:pPr>
            <a:r>
              <a:rPr lang="es-ES" altLang="ko-KR" sz="1800" b="1" dirty="0">
                <a:solidFill>
                  <a:schemeClr val="tx1"/>
                </a:solidFill>
                <a:latin typeface="+mn-lt"/>
                <a:ea typeface="굴림" pitchFamily="34" charset="-127"/>
              </a:rPr>
              <a:t>2 años</a:t>
            </a:r>
            <a:r>
              <a:rPr lang="es-ES" altLang="ko-KR" sz="1800" dirty="0">
                <a:solidFill>
                  <a:schemeClr val="tx1"/>
                </a:solidFill>
                <a:latin typeface="+mn-lt"/>
                <a:ea typeface="굴림" pitchFamily="34" charset="-127"/>
              </a:rPr>
              <a:t>: 2004 y 2005</a:t>
            </a:r>
          </a:p>
        </p:txBody>
      </p:sp>
      <p:grpSp>
        <p:nvGrpSpPr>
          <p:cNvPr id="10" name="9 Grupo"/>
          <p:cNvGrpSpPr/>
          <p:nvPr/>
        </p:nvGrpSpPr>
        <p:grpSpPr>
          <a:xfrm>
            <a:off x="-36512" y="-1"/>
            <a:ext cx="2139263" cy="5143501"/>
            <a:chOff x="-36512" y="-1"/>
            <a:chExt cx="2139263" cy="5143501"/>
          </a:xfrm>
        </p:grpSpPr>
        <p:pic>
          <p:nvPicPr>
            <p:cNvPr id="11" name="Imagem 51" descr="peixe-porco.jpg"/>
            <p:cNvPicPr>
              <a:picLocks noChangeAspect="1"/>
            </p:cNvPicPr>
            <p:nvPr/>
          </p:nvPicPr>
          <p:blipFill>
            <a:blip r:embed="rId5">
              <a:extLst>
                <a:ext uri="{28A0092B-C50C-407E-A947-70E740481C1C}">
                  <a14:useLocalDpi xmlns:a14="http://schemas.microsoft.com/office/drawing/2010/main" val="0"/>
                </a:ext>
              </a:extLst>
            </a:blip>
            <a:srcRect l="4456" t="9927" b="7352"/>
            <a:stretch>
              <a:fillRect/>
            </a:stretch>
          </p:blipFill>
          <p:spPr bwMode="auto">
            <a:xfrm>
              <a:off x="-36512" y="-1"/>
              <a:ext cx="1506666" cy="808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 Rectángulo"/>
            <p:cNvSpPr/>
            <p:nvPr/>
          </p:nvSpPr>
          <p:spPr>
            <a:xfrm>
              <a:off x="1475656" y="237566"/>
              <a:ext cx="559769" cy="307777"/>
            </a:xfrm>
            <a:prstGeom prst="rect">
              <a:avLst/>
            </a:prstGeom>
          </p:spPr>
          <p:txBody>
            <a:bodyPr wrap="none">
              <a:spAutoFit/>
            </a:bodyPr>
            <a:lstStyle/>
            <a:p>
              <a:r>
                <a:rPr lang="en-GB" altLang="en-US" dirty="0">
                  <a:latin typeface="Century Gothic" pitchFamily="34" charset="0"/>
                  <a:ea typeface="ＭＳ Ｐゴシック" pitchFamily="34" charset="-128"/>
                </a:rPr>
                <a:t>(</a:t>
              </a:r>
              <a:r>
                <a:rPr lang="en-GB" altLang="en-US" dirty="0" err="1" smtClean="0">
                  <a:latin typeface="Century Gothic" pitchFamily="34" charset="0"/>
                  <a:ea typeface="ＭＳ Ｐゴシック" pitchFamily="34" charset="-128"/>
                </a:rPr>
                <a:t>inv</a:t>
              </a:r>
              <a:r>
                <a:rPr lang="en-GB" altLang="en-US" dirty="0" smtClean="0">
                  <a:latin typeface="Century Gothic" pitchFamily="34" charset="0"/>
                  <a:ea typeface="ＭＳ Ｐゴシック" pitchFamily="34" charset="-128"/>
                </a:rPr>
                <a:t>)</a:t>
              </a:r>
              <a:endParaRPr lang="en-GB" dirty="0"/>
            </a:p>
          </p:txBody>
        </p:sp>
        <p:pic>
          <p:nvPicPr>
            <p:cNvPr id="13" name="Imagem 130" descr="Seriola_rivoliana_copy.jpg"/>
            <p:cNvPicPr>
              <a:picLocks noChangeAspect="1"/>
            </p:cNvPicPr>
            <p:nvPr/>
          </p:nvPicPr>
          <p:blipFill>
            <a:blip r:embed="rId6">
              <a:extLst>
                <a:ext uri="{28A0092B-C50C-407E-A947-70E740481C1C}">
                  <a14:useLocalDpi xmlns:a14="http://schemas.microsoft.com/office/drawing/2010/main" val="0"/>
                </a:ext>
              </a:extLst>
            </a:blip>
            <a:srcRect t="26451" r="15639" b="20647"/>
            <a:stretch>
              <a:fillRect/>
            </a:stretch>
          </p:blipFill>
          <p:spPr bwMode="auto">
            <a:xfrm>
              <a:off x="-30009" y="808861"/>
              <a:ext cx="1500163" cy="91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13 Rectángulo"/>
            <p:cNvSpPr/>
            <p:nvPr/>
          </p:nvSpPr>
          <p:spPr>
            <a:xfrm>
              <a:off x="1443861" y="1021133"/>
              <a:ext cx="607859" cy="307777"/>
            </a:xfrm>
            <a:prstGeom prst="rect">
              <a:avLst/>
            </a:prstGeom>
          </p:spPr>
          <p:txBody>
            <a:bodyPr wrap="none">
              <a:spAutoFit/>
            </a:bodyPr>
            <a:lstStyle/>
            <a:p>
              <a:r>
                <a:rPr lang="en-GB" altLang="en-US" dirty="0" smtClean="0">
                  <a:latin typeface="Century Gothic" pitchFamily="34" charset="0"/>
                  <a:ea typeface="ＭＳ Ｐゴシック" pitchFamily="34" charset="-128"/>
                </a:rPr>
                <a:t>(ma)</a:t>
              </a:r>
              <a:endParaRPr lang="en-GB" dirty="0"/>
            </a:p>
          </p:txBody>
        </p:sp>
        <p:pic>
          <p:nvPicPr>
            <p:cNvPr id="15" name="Picture 2" descr="belone-belone_p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1" y="1707654"/>
              <a:ext cx="1479655" cy="87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16 Rectángulo"/>
            <p:cNvSpPr/>
            <p:nvPr/>
          </p:nvSpPr>
          <p:spPr>
            <a:xfrm>
              <a:off x="1506506" y="1995686"/>
              <a:ext cx="473206" cy="307777"/>
            </a:xfrm>
            <a:prstGeom prst="rect">
              <a:avLst/>
            </a:prstGeom>
          </p:spPr>
          <p:txBody>
            <a:bodyPr wrap="none">
              <a:spAutoFit/>
            </a:bodyPr>
            <a:lstStyle/>
            <a:p>
              <a:r>
                <a:rPr lang="en-GB" altLang="en-US" dirty="0" smtClean="0">
                  <a:latin typeface="Century Gothic" pitchFamily="34" charset="0"/>
                  <a:ea typeface="ＭＳ Ｐゴシック" pitchFamily="34" charset="-128"/>
                </a:rPr>
                <a:t>(pi)</a:t>
              </a:r>
              <a:endParaRPr lang="en-GB" dirty="0"/>
            </a:p>
          </p:txBody>
        </p:sp>
        <p:pic>
          <p:nvPicPr>
            <p:cNvPr id="18" name="Imagem 56" descr="bodiao.jpg"/>
            <p:cNvPicPr>
              <a:picLocks noChangeAspect="1"/>
            </p:cNvPicPr>
            <p:nvPr/>
          </p:nvPicPr>
          <p:blipFill>
            <a:blip r:embed="rId8">
              <a:extLst>
                <a:ext uri="{28A0092B-C50C-407E-A947-70E740481C1C}">
                  <a14:useLocalDpi xmlns:a14="http://schemas.microsoft.com/office/drawing/2010/main" val="0"/>
                </a:ext>
              </a:extLst>
            </a:blip>
            <a:srcRect t="20647" r="11317" b="9918"/>
            <a:stretch>
              <a:fillRect/>
            </a:stretch>
          </p:blipFill>
          <p:spPr bwMode="auto">
            <a:xfrm>
              <a:off x="1" y="2559843"/>
              <a:ext cx="1470153" cy="9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18 Rectángulo"/>
            <p:cNvSpPr/>
            <p:nvPr/>
          </p:nvSpPr>
          <p:spPr>
            <a:xfrm>
              <a:off x="1475656" y="2840037"/>
              <a:ext cx="601447" cy="307777"/>
            </a:xfrm>
            <a:prstGeom prst="rect">
              <a:avLst/>
            </a:prstGeom>
          </p:spPr>
          <p:txBody>
            <a:bodyPr wrap="none">
              <a:spAutoFit/>
            </a:bodyPr>
            <a:lstStyle/>
            <a:p>
              <a:r>
                <a:rPr lang="en-GB" altLang="en-US" dirty="0" smtClean="0">
                  <a:latin typeface="Century Gothic" pitchFamily="34" charset="0"/>
                  <a:ea typeface="ＭＳ Ｐゴシック" pitchFamily="34" charset="-128"/>
                </a:rPr>
                <a:t>(om)</a:t>
              </a:r>
              <a:endParaRPr lang="en-GB" dirty="0"/>
            </a:p>
          </p:txBody>
        </p:sp>
        <p:pic>
          <p:nvPicPr>
            <p:cNvPr id="20" name="Picture 3" descr="gobio_zo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38" y="3480769"/>
              <a:ext cx="1491192" cy="81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20 Rectángulo"/>
            <p:cNvSpPr/>
            <p:nvPr/>
          </p:nvSpPr>
          <p:spPr>
            <a:xfrm>
              <a:off x="1475656" y="3704133"/>
              <a:ext cx="627095" cy="307777"/>
            </a:xfrm>
            <a:prstGeom prst="rect">
              <a:avLst/>
            </a:prstGeom>
          </p:spPr>
          <p:txBody>
            <a:bodyPr wrap="none">
              <a:spAutoFit/>
            </a:bodyPr>
            <a:lstStyle/>
            <a:p>
              <a:r>
                <a:rPr lang="en-GB" altLang="en-US" dirty="0" smtClean="0">
                  <a:latin typeface="Century Gothic" pitchFamily="34" charset="0"/>
                  <a:ea typeface="ＭＳ Ｐゴシック" pitchFamily="34" charset="-128"/>
                </a:rPr>
                <a:t>(zoo)</a:t>
              </a:r>
              <a:endParaRPr lang="en-GB" dirty="0"/>
            </a:p>
          </p:txBody>
        </p:sp>
        <p:pic>
          <p:nvPicPr>
            <p:cNvPr id="22" name="Imagem 9" descr="salema_he.jpg"/>
            <p:cNvPicPr>
              <a:picLocks noChangeAspect="1"/>
            </p:cNvPicPr>
            <p:nvPr/>
          </p:nvPicPr>
          <p:blipFill>
            <a:blip r:embed="rId10">
              <a:extLst>
                <a:ext uri="{28A0092B-C50C-407E-A947-70E740481C1C}">
                  <a14:useLocalDpi xmlns:a14="http://schemas.microsoft.com/office/drawing/2010/main" val="0"/>
                </a:ext>
              </a:extLst>
            </a:blip>
            <a:srcRect l="7346" t="31374" r="4680" b="16473"/>
            <a:stretch>
              <a:fillRect/>
            </a:stretch>
          </p:blipFill>
          <p:spPr bwMode="auto">
            <a:xfrm>
              <a:off x="0" y="4276304"/>
              <a:ext cx="1470154" cy="86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23 Rectángulo"/>
            <p:cNvSpPr/>
            <p:nvPr/>
          </p:nvSpPr>
          <p:spPr>
            <a:xfrm>
              <a:off x="1475656" y="4496221"/>
              <a:ext cx="542136" cy="307777"/>
            </a:xfrm>
            <a:prstGeom prst="rect">
              <a:avLst/>
            </a:prstGeom>
          </p:spPr>
          <p:txBody>
            <a:bodyPr wrap="none">
              <a:spAutoFit/>
            </a:bodyPr>
            <a:lstStyle/>
            <a:p>
              <a:r>
                <a:rPr lang="en-GB" altLang="en-US" dirty="0" smtClean="0">
                  <a:latin typeface="Century Gothic" pitchFamily="34" charset="0"/>
                  <a:ea typeface="ＭＳ Ｐゴシック" pitchFamily="34" charset="-128"/>
                </a:rPr>
                <a:t>(he)</a:t>
              </a:r>
              <a:endParaRPr lang="en-GB" dirty="0"/>
            </a:p>
          </p:txBody>
        </p:sp>
      </p:grpSp>
    </p:spTree>
    <p:extLst>
      <p:ext uri="{BB962C8B-B14F-4D97-AF65-F5344CB8AC3E}">
        <p14:creationId xmlns:p14="http://schemas.microsoft.com/office/powerpoint/2010/main" val="17442720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3 Grupo"/>
          <p:cNvGrpSpPr/>
          <p:nvPr/>
        </p:nvGrpSpPr>
        <p:grpSpPr>
          <a:xfrm>
            <a:off x="-634232" y="873720"/>
            <a:ext cx="4572000" cy="3042289"/>
            <a:chOff x="4286250" y="1912938"/>
            <a:chExt cx="4572000" cy="3042289"/>
          </a:xfrm>
        </p:grpSpPr>
        <p:sp>
          <p:nvSpPr>
            <p:cNvPr id="5" name="Rectangle 18"/>
            <p:cNvSpPr>
              <a:spLocks noChangeArrowheads="1"/>
            </p:cNvSpPr>
            <p:nvPr/>
          </p:nvSpPr>
          <p:spPr bwMode="auto">
            <a:xfrm flipH="1">
              <a:off x="6291263" y="2846388"/>
              <a:ext cx="2121099" cy="2108839"/>
            </a:xfrm>
            <a:prstGeom prst="rect">
              <a:avLst/>
            </a:prstGeom>
            <a:solidFill>
              <a:schemeClr val="accent4">
                <a:lumMod val="40000"/>
                <a:lumOff val="60000"/>
                <a:alpha val="70195"/>
              </a:schemeClr>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s-ES_tradnl" altLang="en-US" sz="2000" b="1"/>
                <a:t>x</a:t>
              </a:r>
              <a:r>
                <a:rPr lang="es-ES_tradnl" altLang="en-US" b="1" baseline="-25000"/>
                <a:t>13,3</a:t>
              </a:r>
            </a:p>
          </p:txBody>
        </p:sp>
        <p:sp>
          <p:nvSpPr>
            <p:cNvPr id="6" name="Text Box 19"/>
            <p:cNvSpPr txBox="1">
              <a:spLocks noChangeArrowheads="1"/>
            </p:cNvSpPr>
            <p:nvPr/>
          </p:nvSpPr>
          <p:spPr bwMode="auto">
            <a:xfrm>
              <a:off x="6143625" y="2438400"/>
              <a:ext cx="26368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GB" altLang="en-US" sz="1600" b="1" i="1" dirty="0">
                  <a:latin typeface="Times" pitchFamily="-84" charset="0"/>
                </a:rPr>
                <a:t>x</a:t>
              </a:r>
              <a:r>
                <a:rPr lang="en-GB" altLang="en-US" sz="1600" b="1" i="1" baseline="-25000" dirty="0">
                  <a:latin typeface="Times" pitchFamily="-84" charset="0"/>
                </a:rPr>
                <a:t>i,1    </a:t>
              </a:r>
              <a:r>
                <a:rPr lang="en-GB" altLang="en-US" sz="1600" b="1" i="1" dirty="0">
                  <a:latin typeface="Times" pitchFamily="-84" charset="0"/>
                </a:rPr>
                <a:t>x</a:t>
              </a:r>
              <a:r>
                <a:rPr lang="en-GB" altLang="en-US" sz="1600" b="1" i="1" baseline="-25000" dirty="0">
                  <a:latin typeface="Times" pitchFamily="-84" charset="0"/>
                </a:rPr>
                <a:t>i,2    </a:t>
              </a:r>
              <a:r>
                <a:rPr lang="en-GB" altLang="en-US" sz="1600" b="1" i="1" dirty="0">
                  <a:latin typeface="Times" pitchFamily="-84" charset="0"/>
                </a:rPr>
                <a:t>x</a:t>
              </a:r>
              <a:r>
                <a:rPr lang="en-GB" altLang="en-US" sz="1600" b="1" i="1" baseline="-25000" dirty="0">
                  <a:latin typeface="Times" pitchFamily="-84" charset="0"/>
                </a:rPr>
                <a:t>i,3    </a:t>
              </a:r>
              <a:r>
                <a:rPr lang="en-GB" altLang="en-US" sz="1600" b="1" i="1" dirty="0">
                  <a:latin typeface="Times" pitchFamily="-84" charset="0"/>
                </a:rPr>
                <a:t>x</a:t>
              </a:r>
              <a:r>
                <a:rPr lang="en-GB" altLang="en-US" sz="1600" b="1" i="1" baseline="-25000" dirty="0">
                  <a:latin typeface="Times" pitchFamily="-84" charset="0"/>
                </a:rPr>
                <a:t>i,4    </a:t>
              </a:r>
              <a:r>
                <a:rPr lang="en-GB" altLang="en-US" sz="1600" b="1" i="1" dirty="0">
                  <a:latin typeface="Times" pitchFamily="-84" charset="0"/>
                </a:rPr>
                <a:t>x</a:t>
              </a:r>
              <a:r>
                <a:rPr lang="en-GB" altLang="en-US" sz="1600" b="1" i="1" baseline="-25000" dirty="0">
                  <a:latin typeface="Times" pitchFamily="-84" charset="0"/>
                </a:rPr>
                <a:t>i,5    </a:t>
              </a:r>
              <a:r>
                <a:rPr lang="en-GB" altLang="en-US" sz="1600" b="1" i="1" dirty="0">
                  <a:latin typeface="Times" pitchFamily="-84" charset="0"/>
                </a:rPr>
                <a:t>x</a:t>
              </a:r>
              <a:r>
                <a:rPr lang="en-GB" altLang="en-US" sz="1600" b="1" i="1" baseline="-25000" dirty="0">
                  <a:latin typeface="Times" pitchFamily="-84" charset="0"/>
                </a:rPr>
                <a:t>i,6</a:t>
              </a:r>
            </a:p>
          </p:txBody>
        </p:sp>
        <p:sp>
          <p:nvSpPr>
            <p:cNvPr id="7" name="Text Box 20"/>
            <p:cNvSpPr txBox="1">
              <a:spLocks noChangeArrowheads="1"/>
            </p:cNvSpPr>
            <p:nvPr/>
          </p:nvSpPr>
          <p:spPr bwMode="auto">
            <a:xfrm>
              <a:off x="5762443" y="2630488"/>
              <a:ext cx="497252" cy="232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GB" altLang="en-US" sz="1600" b="1" i="1" dirty="0">
                  <a:latin typeface="Times" pitchFamily="-84" charset="0"/>
                </a:rPr>
                <a:t>x</a:t>
              </a:r>
              <a:r>
                <a:rPr lang="en-GB" altLang="en-US" sz="1600" b="1" i="1" baseline="-25000" dirty="0">
                  <a:latin typeface="Times" pitchFamily="-84" charset="0"/>
                </a:rPr>
                <a:t>1,j</a:t>
              </a:r>
            </a:p>
            <a:p>
              <a:pPr algn="ctr">
                <a:lnSpc>
                  <a:spcPct val="80000"/>
                </a:lnSpc>
              </a:pPr>
              <a:r>
                <a:rPr lang="en-GB" altLang="en-US" sz="1600" b="1" i="1" dirty="0">
                  <a:latin typeface="Times" pitchFamily="-84" charset="0"/>
                </a:rPr>
                <a:t>.</a:t>
              </a:r>
            </a:p>
            <a:p>
              <a:pPr algn="ctr">
                <a:lnSpc>
                  <a:spcPct val="80000"/>
                </a:lnSpc>
              </a:pPr>
              <a:r>
                <a:rPr lang="en-GB" altLang="en-US" sz="1600" b="1" i="1" dirty="0">
                  <a:latin typeface="Times" pitchFamily="-84" charset="0"/>
                </a:rPr>
                <a:t>.</a:t>
              </a:r>
            </a:p>
            <a:p>
              <a:pPr algn="ctr">
                <a:lnSpc>
                  <a:spcPct val="80000"/>
                </a:lnSpc>
              </a:pPr>
              <a:r>
                <a:rPr lang="en-GB" altLang="en-US" sz="1600" b="1" i="1" dirty="0">
                  <a:latin typeface="Times" pitchFamily="-84" charset="0"/>
                </a:rPr>
                <a:t>.</a:t>
              </a:r>
            </a:p>
            <a:p>
              <a:pPr algn="ctr"/>
              <a:r>
                <a:rPr lang="en-GB" altLang="en-US" sz="1600" b="1" i="1" dirty="0">
                  <a:latin typeface="Times" pitchFamily="-84" charset="0"/>
                </a:rPr>
                <a:t>x</a:t>
              </a:r>
              <a:r>
                <a:rPr lang="en-GB" altLang="en-US" sz="1600" b="1" i="1" baseline="-25000" dirty="0">
                  <a:latin typeface="Times" pitchFamily="-84" charset="0"/>
                </a:rPr>
                <a:t>12,j</a:t>
              </a:r>
            </a:p>
            <a:p>
              <a:pPr algn="ctr"/>
              <a:r>
                <a:rPr lang="en-GB" altLang="en-US" sz="1600" b="1" i="1" dirty="0">
                  <a:latin typeface="Times" pitchFamily="-84" charset="0"/>
                </a:rPr>
                <a:t>x</a:t>
              </a:r>
              <a:r>
                <a:rPr lang="en-GB" altLang="en-US" sz="1600" b="1" i="1" baseline="-25000" dirty="0">
                  <a:latin typeface="Times" pitchFamily="-84" charset="0"/>
                </a:rPr>
                <a:t>13,j</a:t>
              </a:r>
            </a:p>
            <a:p>
              <a:pPr algn="ctr"/>
              <a:endParaRPr lang="en-GB" altLang="en-US" sz="1600" b="1" i="1" baseline="-25000" dirty="0">
                <a:latin typeface="Times" pitchFamily="-84" charset="0"/>
              </a:endParaRPr>
            </a:p>
            <a:p>
              <a:pPr algn="ctr"/>
              <a:r>
                <a:rPr lang="en-GB" altLang="en-US" sz="1600" b="1" i="1" dirty="0">
                  <a:latin typeface="Times" pitchFamily="-84" charset="0"/>
                </a:rPr>
                <a:t>.</a:t>
              </a:r>
            </a:p>
            <a:p>
              <a:pPr algn="ctr"/>
              <a:r>
                <a:rPr lang="en-GB" altLang="en-US" sz="1600" b="1" i="1" dirty="0">
                  <a:latin typeface="Times" pitchFamily="-84" charset="0"/>
                </a:rPr>
                <a:t>.</a:t>
              </a:r>
            </a:p>
            <a:p>
              <a:pPr algn="ctr"/>
              <a:r>
                <a:rPr lang="en-GB" altLang="en-US" sz="1600" b="1" i="1" dirty="0">
                  <a:latin typeface="Times" pitchFamily="-84" charset="0"/>
                </a:rPr>
                <a:t>x</a:t>
              </a:r>
              <a:r>
                <a:rPr lang="en-GB" altLang="en-US" sz="1600" b="1" i="1" baseline="-25000" dirty="0">
                  <a:latin typeface="Times" pitchFamily="-84" charset="0"/>
                </a:rPr>
                <a:t>24,j</a:t>
              </a:r>
            </a:p>
          </p:txBody>
        </p:sp>
        <p:sp>
          <p:nvSpPr>
            <p:cNvPr id="8" name="Rectangle 23"/>
            <p:cNvSpPr>
              <a:spLocks noChangeArrowheads="1"/>
            </p:cNvSpPr>
            <p:nvPr/>
          </p:nvSpPr>
          <p:spPr bwMode="auto">
            <a:xfrm>
              <a:off x="6011069" y="1912938"/>
              <a:ext cx="28471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pt-PT" altLang="en-US" sz="1600" b="1" dirty="0">
                  <a:solidFill>
                    <a:schemeClr val="tx1">
                      <a:lumMod val="95000"/>
                      <a:lumOff val="5000"/>
                    </a:schemeClr>
                  </a:solidFill>
                  <a:latin typeface="Century Gothic" pitchFamily="34" charset="0"/>
                </a:rPr>
                <a:t>6 </a:t>
              </a:r>
              <a:r>
                <a:rPr lang="pt-PT" altLang="en-US" sz="1600" b="1" dirty="0" smtClean="0">
                  <a:solidFill>
                    <a:schemeClr val="tx1">
                      <a:lumMod val="95000"/>
                      <a:lumOff val="5000"/>
                    </a:schemeClr>
                  </a:solidFill>
                  <a:latin typeface="Century Gothic" pitchFamily="34" charset="0"/>
                </a:rPr>
                <a:t>grupos funcionales por tipo de alimentación</a:t>
              </a:r>
              <a:endParaRPr lang="en-US" altLang="en-US" sz="1600" b="1" dirty="0">
                <a:solidFill>
                  <a:schemeClr val="tx1">
                    <a:lumMod val="95000"/>
                    <a:lumOff val="5000"/>
                  </a:schemeClr>
                </a:solidFill>
                <a:latin typeface="Century Gothic" pitchFamily="34" charset="0"/>
              </a:endParaRPr>
            </a:p>
          </p:txBody>
        </p:sp>
        <p:sp>
          <p:nvSpPr>
            <p:cNvPr id="9" name="Rectangle 24"/>
            <p:cNvSpPr>
              <a:spLocks noChangeArrowheads="1"/>
            </p:cNvSpPr>
            <p:nvPr/>
          </p:nvSpPr>
          <p:spPr bwMode="auto">
            <a:xfrm>
              <a:off x="4286250" y="2779713"/>
              <a:ext cx="1514475"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20000"/>
                </a:spcBef>
              </a:pPr>
              <a:endParaRPr lang="pt-PT" altLang="en-US" sz="1800" b="1" dirty="0">
                <a:solidFill>
                  <a:srgbClr val="002060"/>
                </a:solidFill>
                <a:latin typeface="Century Gothic" pitchFamily="34" charset="0"/>
              </a:endParaRPr>
            </a:p>
            <a:p>
              <a:pPr algn="r" eaLnBrk="1" hangingPunct="1">
                <a:spcBef>
                  <a:spcPct val="20000"/>
                </a:spcBef>
              </a:pPr>
              <a:r>
                <a:rPr lang="pt-PT" altLang="en-US" sz="1400" b="1" dirty="0">
                  <a:solidFill>
                    <a:schemeClr val="tx1">
                      <a:lumMod val="95000"/>
                      <a:lumOff val="5000"/>
                    </a:schemeClr>
                  </a:solidFill>
                  <a:latin typeface="Century Gothic" pitchFamily="34" charset="0"/>
                </a:rPr>
                <a:t>12 </a:t>
              </a:r>
              <a:r>
                <a:rPr lang="pt-PT" altLang="en-US" sz="1400" b="1" dirty="0" smtClean="0">
                  <a:solidFill>
                    <a:schemeClr val="tx1">
                      <a:lumMod val="95000"/>
                      <a:lumOff val="5000"/>
                    </a:schemeClr>
                  </a:solidFill>
                  <a:latin typeface="Century Gothic" pitchFamily="34" charset="0"/>
                </a:rPr>
                <a:t>sitios </a:t>
              </a:r>
              <a:endParaRPr lang="pt-PT" altLang="en-US" sz="1400" b="1" dirty="0">
                <a:solidFill>
                  <a:schemeClr val="tx1">
                    <a:lumMod val="95000"/>
                    <a:lumOff val="5000"/>
                  </a:schemeClr>
                </a:solidFill>
                <a:latin typeface="Century Gothic" pitchFamily="34" charset="0"/>
              </a:endParaRPr>
            </a:p>
            <a:p>
              <a:pPr algn="r" eaLnBrk="1" hangingPunct="1">
                <a:spcBef>
                  <a:spcPct val="20000"/>
                </a:spcBef>
              </a:pPr>
              <a:r>
                <a:rPr lang="pt-PT" altLang="en-US" sz="1400" b="1" dirty="0" smtClean="0">
                  <a:solidFill>
                    <a:schemeClr val="tx1">
                      <a:lumMod val="95000"/>
                      <a:lumOff val="5000"/>
                    </a:schemeClr>
                  </a:solidFill>
                  <a:latin typeface="Century Gothic" pitchFamily="34" charset="0"/>
                </a:rPr>
                <a:t>2004</a:t>
              </a:r>
              <a:endParaRPr lang="pt-PT" altLang="en-US" sz="1400" b="1" dirty="0">
                <a:solidFill>
                  <a:schemeClr val="tx1">
                    <a:lumMod val="95000"/>
                    <a:lumOff val="5000"/>
                  </a:schemeClr>
                </a:solidFill>
                <a:latin typeface="Century Gothic" pitchFamily="34" charset="0"/>
              </a:endParaRPr>
            </a:p>
            <a:p>
              <a:pPr algn="r" eaLnBrk="1" hangingPunct="1">
                <a:spcBef>
                  <a:spcPct val="20000"/>
                </a:spcBef>
              </a:pPr>
              <a:endParaRPr lang="pt-PT" altLang="en-US" sz="1400" b="1" dirty="0">
                <a:solidFill>
                  <a:schemeClr val="tx1">
                    <a:lumMod val="95000"/>
                    <a:lumOff val="5000"/>
                  </a:schemeClr>
                </a:solidFill>
                <a:latin typeface="Century Gothic" pitchFamily="34" charset="0"/>
              </a:endParaRPr>
            </a:p>
            <a:p>
              <a:pPr algn="r" eaLnBrk="1" hangingPunct="1">
                <a:spcBef>
                  <a:spcPct val="20000"/>
                </a:spcBef>
              </a:pPr>
              <a:endParaRPr lang="pt-PT" altLang="en-US" sz="1400" b="1" dirty="0">
                <a:solidFill>
                  <a:schemeClr val="tx1">
                    <a:lumMod val="95000"/>
                    <a:lumOff val="5000"/>
                  </a:schemeClr>
                </a:solidFill>
                <a:latin typeface="Century Gothic" pitchFamily="34" charset="0"/>
              </a:endParaRPr>
            </a:p>
            <a:p>
              <a:pPr algn="r" eaLnBrk="1" hangingPunct="1">
                <a:spcBef>
                  <a:spcPct val="20000"/>
                </a:spcBef>
              </a:pPr>
              <a:r>
                <a:rPr lang="pt-PT" altLang="en-US" sz="1400" b="1" dirty="0">
                  <a:solidFill>
                    <a:schemeClr val="tx1">
                      <a:lumMod val="95000"/>
                      <a:lumOff val="5000"/>
                    </a:schemeClr>
                  </a:solidFill>
                  <a:latin typeface="Century Gothic" pitchFamily="34" charset="0"/>
                </a:rPr>
                <a:t>12 </a:t>
              </a:r>
              <a:r>
                <a:rPr lang="pt-PT" altLang="en-US" sz="1400" b="1" dirty="0" smtClean="0">
                  <a:solidFill>
                    <a:schemeClr val="tx1">
                      <a:lumMod val="95000"/>
                      <a:lumOff val="5000"/>
                    </a:schemeClr>
                  </a:solidFill>
                  <a:latin typeface="Century Gothic" pitchFamily="34" charset="0"/>
                </a:rPr>
                <a:t>sitios</a:t>
              </a:r>
              <a:endParaRPr lang="pt-PT" altLang="en-US" sz="1400" b="1" dirty="0">
                <a:solidFill>
                  <a:schemeClr val="tx1">
                    <a:lumMod val="95000"/>
                    <a:lumOff val="5000"/>
                  </a:schemeClr>
                </a:solidFill>
                <a:latin typeface="Century Gothic" pitchFamily="34" charset="0"/>
              </a:endParaRPr>
            </a:p>
            <a:p>
              <a:pPr algn="r" eaLnBrk="1" hangingPunct="1">
                <a:spcBef>
                  <a:spcPct val="20000"/>
                </a:spcBef>
              </a:pPr>
              <a:r>
                <a:rPr lang="pt-PT" altLang="en-US" sz="1400" b="1" dirty="0" smtClean="0">
                  <a:solidFill>
                    <a:schemeClr val="tx1">
                      <a:lumMod val="95000"/>
                      <a:lumOff val="5000"/>
                    </a:schemeClr>
                  </a:solidFill>
                  <a:latin typeface="Century Gothic" pitchFamily="34" charset="0"/>
                </a:rPr>
                <a:t>2005</a:t>
              </a:r>
              <a:endParaRPr lang="pt-PT" altLang="en-US" sz="1400" b="1" dirty="0">
                <a:solidFill>
                  <a:schemeClr val="tx1">
                    <a:lumMod val="95000"/>
                    <a:lumOff val="5000"/>
                  </a:schemeClr>
                </a:solidFill>
                <a:latin typeface="Century Gothic" pitchFamily="34" charset="0"/>
              </a:endParaRPr>
            </a:p>
          </p:txBody>
        </p:sp>
      </p:grpSp>
      <p:pic>
        <p:nvPicPr>
          <p:cNvPr id="10" name="Picture 4" descr="http://www.dicyt.com/data/79/39879_m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467"/>
          <p:cNvSpPr txBox="1">
            <a:spLocks/>
          </p:cNvSpPr>
          <p:nvPr/>
        </p:nvSpPr>
        <p:spPr>
          <a:xfrm>
            <a:off x="2267744" y="96172"/>
            <a:ext cx="4278813" cy="78894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3</a:t>
            </a:r>
            <a:r>
              <a:rPr lang="es-PA" sz="2400" dirty="0" smtClean="0">
                <a:solidFill>
                  <a:schemeClr val="tx1"/>
                </a:solidFill>
              </a:rPr>
              <a:t>. Caso de Estudio 1</a:t>
            </a:r>
            <a:r>
              <a:rPr lang="es-PA" sz="2400" b="0" dirty="0" smtClean="0">
                <a:solidFill>
                  <a:schemeClr val="tx1"/>
                </a:solidFill>
              </a:rPr>
              <a:t>: Resultados</a:t>
            </a:r>
            <a:endParaRPr lang="en" sz="2400" dirty="0">
              <a:solidFill>
                <a:schemeClr val="tx1"/>
              </a:solidFill>
            </a:endParaRPr>
          </a:p>
        </p:txBody>
      </p:sp>
      <p:pic>
        <p:nvPicPr>
          <p:cNvPr id="12" name="Imagem 3" descr="inércia (slide 28).png"/>
          <p:cNvPicPr>
            <a:picLocks noChangeAspect="1"/>
          </p:cNvPicPr>
          <p:nvPr/>
        </p:nvPicPr>
        <p:blipFill rotWithShape="1">
          <a:blip r:embed="rId4">
            <a:extLst>
              <a:ext uri="{28A0092B-C50C-407E-A947-70E740481C1C}">
                <a14:useLocalDpi xmlns:a14="http://schemas.microsoft.com/office/drawing/2010/main" val="0"/>
              </a:ext>
            </a:extLst>
          </a:blip>
          <a:srcRect t="6772" b="2183"/>
          <a:stretch/>
        </p:blipFill>
        <p:spPr bwMode="auto">
          <a:xfrm>
            <a:off x="3995936" y="1779662"/>
            <a:ext cx="4860032" cy="21236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14" name="13 Conector recto"/>
          <p:cNvCxnSpPr/>
          <p:nvPr/>
        </p:nvCxnSpPr>
        <p:spPr>
          <a:xfrm>
            <a:off x="4211960" y="2931790"/>
            <a:ext cx="4104000" cy="0"/>
          </a:xfrm>
          <a:prstGeom prst="line">
            <a:avLst/>
          </a:prstGeom>
          <a:ln w="127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6385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ww.dicyt.com/data/79/39879_m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467"/>
          <p:cNvSpPr txBox="1">
            <a:spLocks/>
          </p:cNvSpPr>
          <p:nvPr/>
        </p:nvSpPr>
        <p:spPr>
          <a:xfrm>
            <a:off x="-180528" y="-18185"/>
            <a:ext cx="4278813" cy="78894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3</a:t>
            </a:r>
            <a:r>
              <a:rPr lang="es-PA" sz="2400" dirty="0" smtClean="0">
                <a:solidFill>
                  <a:schemeClr val="tx1"/>
                </a:solidFill>
              </a:rPr>
              <a:t>. Caso de Estudio 1</a:t>
            </a:r>
            <a:endParaRPr lang="en" sz="2400" dirty="0">
              <a:solidFill>
                <a:schemeClr val="tx1"/>
              </a:solidFill>
            </a:endParaRPr>
          </a:p>
        </p:txBody>
      </p:sp>
      <p:sp>
        <p:nvSpPr>
          <p:cNvPr id="4" name="Shape 594"/>
          <p:cNvSpPr txBox="1"/>
          <p:nvPr/>
        </p:nvSpPr>
        <p:spPr>
          <a:xfrm>
            <a:off x="3923928" y="448821"/>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Resultados</a:t>
            </a:r>
            <a:endParaRPr lang="es-PA" sz="2400" dirty="0">
              <a:solidFill>
                <a:schemeClr val="tx1"/>
              </a:solidFill>
              <a:latin typeface="Source Sans Pro"/>
              <a:ea typeface="Source Sans Pro"/>
              <a:cs typeface="Source Sans Pro"/>
              <a:sym typeface="Source Sans Pro"/>
            </a:endParaRPr>
          </a:p>
        </p:txBody>
      </p:sp>
      <p:grpSp>
        <p:nvGrpSpPr>
          <p:cNvPr id="12" name="11 Grupo"/>
          <p:cNvGrpSpPr/>
          <p:nvPr/>
        </p:nvGrpSpPr>
        <p:grpSpPr>
          <a:xfrm>
            <a:off x="251520" y="930530"/>
            <a:ext cx="1853535" cy="1917391"/>
            <a:chOff x="234492" y="1021739"/>
            <a:chExt cx="1853535" cy="1917391"/>
          </a:xfrm>
        </p:grpSpPr>
        <p:grpSp>
          <p:nvGrpSpPr>
            <p:cNvPr id="5" name="4 Grupo"/>
            <p:cNvGrpSpPr/>
            <p:nvPr/>
          </p:nvGrpSpPr>
          <p:grpSpPr>
            <a:xfrm>
              <a:off x="234492" y="1021739"/>
              <a:ext cx="1853535" cy="1917391"/>
              <a:chOff x="3940564" y="3192063"/>
              <a:chExt cx="1305069" cy="1359193"/>
            </a:xfrm>
          </p:grpSpPr>
          <p:grpSp>
            <p:nvGrpSpPr>
              <p:cNvPr id="6" name="5 Grupo"/>
              <p:cNvGrpSpPr/>
              <p:nvPr/>
            </p:nvGrpSpPr>
            <p:grpSpPr>
              <a:xfrm>
                <a:off x="3940564" y="3192063"/>
                <a:ext cx="1305069" cy="1359193"/>
                <a:chOff x="748700" y="1039837"/>
                <a:chExt cx="1305069" cy="1359193"/>
              </a:xfrm>
            </p:grpSpPr>
            <p:sp>
              <p:nvSpPr>
                <p:cNvPr id="8" name="7 Rectángulo"/>
                <p:cNvSpPr/>
                <p:nvPr/>
              </p:nvSpPr>
              <p:spPr>
                <a:xfrm>
                  <a:off x="969744" y="1331052"/>
                  <a:ext cx="1043566" cy="845364"/>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8 Rectángulo"/>
                <p:cNvSpPr/>
                <p:nvPr/>
              </p:nvSpPr>
              <p:spPr>
                <a:xfrm>
                  <a:off x="874082" y="1039837"/>
                  <a:ext cx="1179687" cy="305445"/>
                </a:xfrm>
                <a:prstGeom prst="rect">
                  <a:avLst/>
                </a:prstGeom>
              </p:spPr>
              <p:txBody>
                <a:bodyPr wrap="none">
                  <a:spAutoFit/>
                </a:bodyPr>
                <a:lstStyle/>
                <a:p>
                  <a:pPr algn="ctr"/>
                  <a:r>
                    <a:rPr lang="es-ES" sz="1100" dirty="0" smtClean="0"/>
                    <a:t>6 Tipos de alimentación</a:t>
                  </a:r>
                </a:p>
                <a:p>
                  <a:pPr algn="ctr"/>
                  <a:r>
                    <a:rPr lang="es-ES" sz="1100" dirty="0" smtClean="0"/>
                    <a:t> (p)</a:t>
                  </a:r>
                  <a:endParaRPr lang="en-GB" sz="1100" dirty="0"/>
                </a:p>
              </p:txBody>
            </p:sp>
            <p:sp>
              <p:nvSpPr>
                <p:cNvPr id="10" name="9 Rectángulo"/>
                <p:cNvSpPr/>
                <p:nvPr/>
              </p:nvSpPr>
              <p:spPr>
                <a:xfrm rot="16200000">
                  <a:off x="217977" y="1684107"/>
                  <a:ext cx="1245646" cy="184199"/>
                </a:xfrm>
                <a:prstGeom prst="rect">
                  <a:avLst/>
                </a:prstGeom>
              </p:spPr>
              <p:txBody>
                <a:bodyPr wrap="none">
                  <a:spAutoFit/>
                </a:bodyPr>
                <a:lstStyle/>
                <a:p>
                  <a:r>
                    <a:rPr lang="es-ES" sz="1100" dirty="0" smtClean="0"/>
                    <a:t>12 Sitios de muestreo (n)</a:t>
                  </a:r>
                  <a:endParaRPr lang="en-GB" sz="1100" dirty="0"/>
                </a:p>
              </p:txBody>
            </p:sp>
          </p:grpSp>
          <p:sp>
            <p:nvSpPr>
              <p:cNvPr id="7" name="6 Rectángulo"/>
              <p:cNvSpPr/>
              <p:nvPr/>
            </p:nvSpPr>
            <p:spPr>
              <a:xfrm>
                <a:off x="4211463" y="3632706"/>
                <a:ext cx="1008609" cy="523220"/>
              </a:xfrm>
              <a:prstGeom prst="rect">
                <a:avLst/>
              </a:prstGeom>
            </p:spPr>
            <p:txBody>
              <a:bodyPr wrap="none">
                <a:spAutoFit/>
              </a:bodyPr>
              <a:lstStyle/>
              <a:p>
                <a:pPr algn="ctr"/>
                <a:r>
                  <a:rPr lang="es-ES" sz="2800" b="1" kern="1200" dirty="0">
                    <a:solidFill>
                      <a:schemeClr val="tx1"/>
                    </a:solidFill>
                  </a:rPr>
                  <a:t>X</a:t>
                </a:r>
                <a:r>
                  <a:rPr lang="es-ES" sz="2800" b="1" kern="1200" baseline="-25000" dirty="0">
                    <a:solidFill>
                      <a:schemeClr val="tx1"/>
                    </a:solidFill>
                  </a:rPr>
                  <a:t>(</a:t>
                </a:r>
                <a:r>
                  <a:rPr lang="es-ES" sz="2800" b="1" kern="1200" baseline="-25000" dirty="0" err="1">
                    <a:solidFill>
                      <a:schemeClr val="tx1"/>
                    </a:solidFill>
                  </a:rPr>
                  <a:t>nxp</a:t>
                </a:r>
                <a:r>
                  <a:rPr lang="es-ES" sz="2800" kern="1200" baseline="-25000" dirty="0">
                    <a:solidFill>
                      <a:schemeClr val="tx1"/>
                    </a:solidFill>
                  </a:rPr>
                  <a:t>)</a:t>
                </a:r>
                <a:endParaRPr lang="en-GB" sz="2800" b="1" dirty="0"/>
              </a:p>
            </p:txBody>
          </p:sp>
        </p:grpSp>
        <p:sp>
          <p:nvSpPr>
            <p:cNvPr id="11" name="10 Rectángulo"/>
            <p:cNvSpPr/>
            <p:nvPr/>
          </p:nvSpPr>
          <p:spPr>
            <a:xfrm>
              <a:off x="863271" y="2670180"/>
              <a:ext cx="859531" cy="261610"/>
            </a:xfrm>
            <a:prstGeom prst="rect">
              <a:avLst/>
            </a:prstGeom>
          </p:spPr>
          <p:txBody>
            <a:bodyPr wrap="none">
              <a:spAutoFit/>
            </a:bodyPr>
            <a:lstStyle/>
            <a:p>
              <a:pPr algn="ctr"/>
              <a:r>
                <a:rPr lang="es-ES" sz="1100" dirty="0" smtClean="0"/>
                <a:t>2004-2005</a:t>
              </a:r>
              <a:endParaRPr lang="en-GB" sz="1100" dirty="0"/>
            </a:p>
          </p:txBody>
        </p:sp>
      </p:gr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l="19022" t="6764" r="7918" b="42906"/>
          <a:stretch>
            <a:fillRect/>
          </a:stretch>
        </p:blipFill>
        <p:spPr bwMode="auto">
          <a:xfrm>
            <a:off x="3419872" y="932962"/>
            <a:ext cx="5724251" cy="421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14 Flecha derecha"/>
          <p:cNvSpPr/>
          <p:nvPr/>
        </p:nvSpPr>
        <p:spPr>
          <a:xfrm>
            <a:off x="2195736" y="1779662"/>
            <a:ext cx="1080120" cy="510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 Box 17"/>
          <p:cNvSpPr txBox="1">
            <a:spLocks noChangeArrowheads="1"/>
          </p:cNvSpPr>
          <p:nvPr/>
        </p:nvSpPr>
        <p:spPr bwMode="auto">
          <a:xfrm>
            <a:off x="6948264" y="3003798"/>
            <a:ext cx="2053116" cy="1777410"/>
          </a:xfrm>
          <a:prstGeom prst="rect">
            <a:avLst/>
          </a:prstGeom>
          <a:solidFill>
            <a:schemeClr val="bg1"/>
          </a:solidFill>
          <a:ln w="3175">
            <a:solidFill>
              <a:schemeClr val="bg1">
                <a:lumMod val="65000"/>
              </a:schemeClr>
            </a:solidFill>
            <a:miter lim="800000"/>
            <a:headEnd/>
            <a:tailEnd/>
          </a:ln>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GB" altLang="en-US" sz="1200" b="1" dirty="0">
                <a:latin typeface="Century Gothic" pitchFamily="34" charset="0"/>
              </a:rPr>
              <a:t>SITES </a:t>
            </a:r>
            <a:r>
              <a:rPr lang="en-GB" altLang="en-US" sz="1100" dirty="0">
                <a:latin typeface="Century Gothic" pitchFamily="34" charset="0"/>
              </a:rPr>
              <a:t>(points)</a:t>
            </a:r>
            <a:endParaRPr lang="en-GB" altLang="en-US" sz="1200" dirty="0">
              <a:latin typeface="Century Gothic" pitchFamily="34" charset="0"/>
            </a:endParaRPr>
          </a:p>
          <a:p>
            <a:pPr eaLnBrk="1" hangingPunct="1">
              <a:spcBef>
                <a:spcPct val="50000"/>
              </a:spcBef>
            </a:pPr>
            <a:r>
              <a:rPr lang="en-GB" altLang="en-US" sz="1200" b="1" dirty="0">
                <a:solidFill>
                  <a:srgbClr val="996633"/>
                </a:solidFill>
                <a:latin typeface="Century Gothic" pitchFamily="34" charset="0"/>
              </a:rPr>
              <a:t>+ B – BERLENGAS</a:t>
            </a:r>
          </a:p>
          <a:p>
            <a:pPr eaLnBrk="1" hangingPunct="1">
              <a:spcBef>
                <a:spcPct val="50000"/>
              </a:spcBef>
            </a:pPr>
            <a:r>
              <a:rPr lang="en-GB" altLang="en-US" sz="1200" b="1" dirty="0">
                <a:solidFill>
                  <a:srgbClr val="7F7F7F"/>
                </a:solidFill>
                <a:latin typeface="Century Gothic" pitchFamily="34" charset="0"/>
              </a:rPr>
              <a:t>■ E – ESTELAS</a:t>
            </a:r>
          </a:p>
          <a:p>
            <a:pPr eaLnBrk="1" hangingPunct="1">
              <a:spcBef>
                <a:spcPct val="50000"/>
              </a:spcBef>
            </a:pPr>
            <a:r>
              <a:rPr lang="en-GB" altLang="en-US" sz="1200" b="1" dirty="0">
                <a:solidFill>
                  <a:srgbClr val="00B0F0"/>
                </a:solidFill>
                <a:latin typeface="Century Gothic" pitchFamily="34" charset="0"/>
              </a:rPr>
              <a:t>● F – FARILHÕES</a:t>
            </a:r>
            <a:endParaRPr lang="en-GB" altLang="en-US" sz="300" b="1" dirty="0">
              <a:solidFill>
                <a:srgbClr val="00B0F0"/>
              </a:solidFill>
              <a:latin typeface="Century Gothic" pitchFamily="34" charset="0"/>
            </a:endParaRPr>
          </a:p>
          <a:p>
            <a:pPr eaLnBrk="1" hangingPunct="1">
              <a:spcBef>
                <a:spcPct val="50000"/>
              </a:spcBef>
            </a:pPr>
            <a:r>
              <a:rPr lang="en-GB" altLang="en-US" sz="1800" b="1" dirty="0">
                <a:latin typeface="Century Gothic" pitchFamily="34" charset="0"/>
              </a:rPr>
              <a:t>→</a:t>
            </a:r>
            <a:r>
              <a:rPr lang="pt-PT" altLang="en-US" sz="1800" dirty="0">
                <a:solidFill>
                  <a:srgbClr val="00B0F0"/>
                </a:solidFill>
                <a:latin typeface="Century Gothic" pitchFamily="34" charset="0"/>
              </a:rPr>
              <a:t> </a:t>
            </a:r>
            <a:r>
              <a:rPr lang="en-GB" altLang="en-US" sz="1200" b="1" dirty="0">
                <a:latin typeface="Century Gothic" pitchFamily="34" charset="0"/>
              </a:rPr>
              <a:t>FEEDING GUILDS</a:t>
            </a:r>
          </a:p>
          <a:p>
            <a:pPr eaLnBrk="1" hangingPunct="1">
              <a:spcBef>
                <a:spcPct val="50000"/>
              </a:spcBef>
            </a:pPr>
            <a:r>
              <a:rPr lang="en-GB" altLang="en-US" sz="1100" dirty="0">
                <a:latin typeface="Century Gothic" pitchFamily="34" charset="0"/>
              </a:rPr>
              <a:t>(variables)</a:t>
            </a:r>
            <a:endParaRPr lang="en-GB" altLang="en-US" sz="1200" dirty="0">
              <a:latin typeface="Century Gothic" pitchFamily="34" charset="0"/>
            </a:endParaRPr>
          </a:p>
        </p:txBody>
      </p:sp>
      <p:pic>
        <p:nvPicPr>
          <p:cNvPr id="17" name="Imagem 7" descr="inércia (slide 29).png"/>
          <p:cNvPicPr>
            <a:picLocks noChangeAspect="1"/>
          </p:cNvPicPr>
          <p:nvPr/>
        </p:nvPicPr>
        <p:blipFill rotWithShape="1">
          <a:blip r:embed="rId5">
            <a:extLst>
              <a:ext uri="{28A0092B-C50C-407E-A947-70E740481C1C}">
                <a14:useLocalDpi xmlns:a14="http://schemas.microsoft.com/office/drawing/2010/main" val="0"/>
              </a:ext>
            </a:extLst>
          </a:blip>
          <a:srcRect r="42053"/>
          <a:stretch/>
        </p:blipFill>
        <p:spPr bwMode="auto">
          <a:xfrm>
            <a:off x="251520" y="2894660"/>
            <a:ext cx="3042793" cy="199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18 Conector recto"/>
          <p:cNvCxnSpPr/>
          <p:nvPr/>
        </p:nvCxnSpPr>
        <p:spPr>
          <a:xfrm>
            <a:off x="1352509" y="3075805"/>
            <a:ext cx="0" cy="1656000"/>
          </a:xfrm>
          <a:prstGeom prst="line">
            <a:avLst/>
          </a:prstGeom>
          <a:ln>
            <a:prstDash val="dash"/>
          </a:ln>
        </p:spPr>
        <p:style>
          <a:lnRef idx="2">
            <a:schemeClr val="accent6"/>
          </a:lnRef>
          <a:fillRef idx="0">
            <a:schemeClr val="accent6"/>
          </a:fillRef>
          <a:effectRef idx="1">
            <a:schemeClr val="accent6"/>
          </a:effectRef>
          <a:fontRef idx="minor">
            <a:schemeClr val="tx1"/>
          </a:fontRef>
        </p:style>
      </p:cxnSp>
      <p:sp>
        <p:nvSpPr>
          <p:cNvPr id="21" name="20 CuadroTexto"/>
          <p:cNvSpPr txBox="1"/>
          <p:nvPr/>
        </p:nvSpPr>
        <p:spPr>
          <a:xfrm>
            <a:off x="1619672" y="3075805"/>
            <a:ext cx="1440160" cy="461665"/>
          </a:xfrm>
          <a:prstGeom prst="rect">
            <a:avLst/>
          </a:prstGeom>
          <a:noFill/>
        </p:spPr>
        <p:txBody>
          <a:bodyPr wrap="square" rtlCol="0">
            <a:spAutoFit/>
          </a:bodyPr>
          <a:lstStyle/>
          <a:p>
            <a:pPr algn="ctr"/>
            <a:r>
              <a:rPr lang="es-ES" sz="1200" b="1" dirty="0" smtClean="0"/>
              <a:t>67.72 % varianza explicada</a:t>
            </a:r>
            <a:endParaRPr lang="en-GB" sz="1200" b="1" dirty="0"/>
          </a:p>
        </p:txBody>
      </p:sp>
    </p:spTree>
    <p:extLst>
      <p:ext uri="{BB962C8B-B14F-4D97-AF65-F5344CB8AC3E}">
        <p14:creationId xmlns:p14="http://schemas.microsoft.com/office/powerpoint/2010/main" val="3035930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2"/>
          <p:cNvPicPr>
            <a:picLocks noChangeAspect="1" noChangeArrowheads="1"/>
          </p:cNvPicPr>
          <p:nvPr/>
        </p:nvPicPr>
        <p:blipFill>
          <a:blip r:embed="rId3">
            <a:extLst>
              <a:ext uri="{28A0092B-C50C-407E-A947-70E740481C1C}">
                <a14:useLocalDpi xmlns:a14="http://schemas.microsoft.com/office/drawing/2010/main" val="0"/>
              </a:ext>
            </a:extLst>
          </a:blip>
          <a:srcRect l="19022" t="6764" r="7918" b="42906"/>
          <a:stretch>
            <a:fillRect/>
          </a:stretch>
        </p:blipFill>
        <p:spPr bwMode="auto">
          <a:xfrm>
            <a:off x="44450" y="47574"/>
            <a:ext cx="7983538" cy="508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Oval 4"/>
          <p:cNvSpPr>
            <a:spLocks noChangeArrowheads="1"/>
          </p:cNvSpPr>
          <p:nvPr/>
        </p:nvSpPr>
        <p:spPr bwMode="auto">
          <a:xfrm rot="-1791134">
            <a:off x="1274387" y="2374693"/>
            <a:ext cx="1932567" cy="1153094"/>
          </a:xfrm>
          <a:prstGeom prst="ellipse">
            <a:avLst/>
          </a:prstGeom>
          <a:noFill/>
          <a:ln w="6350">
            <a:solidFill>
              <a:schemeClr val="tx1"/>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29701" name="Oval 5"/>
          <p:cNvSpPr>
            <a:spLocks noChangeArrowheads="1"/>
          </p:cNvSpPr>
          <p:nvPr/>
        </p:nvSpPr>
        <p:spPr bwMode="auto">
          <a:xfrm rot="-1791134">
            <a:off x="3189555" y="2405021"/>
            <a:ext cx="1736725" cy="1084660"/>
          </a:xfrm>
          <a:prstGeom prst="ellipse">
            <a:avLst/>
          </a:prstGeom>
          <a:noFill/>
          <a:ln w="6350">
            <a:solidFill>
              <a:schemeClr val="tx1"/>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29702" name="Oval 6"/>
          <p:cNvSpPr>
            <a:spLocks noChangeArrowheads="1"/>
          </p:cNvSpPr>
          <p:nvPr/>
        </p:nvSpPr>
        <p:spPr bwMode="auto">
          <a:xfrm rot="-2726569">
            <a:off x="2999583" y="826790"/>
            <a:ext cx="876300" cy="877887"/>
          </a:xfrm>
          <a:prstGeom prst="ellipse">
            <a:avLst/>
          </a:prstGeom>
          <a:noFill/>
          <a:ln w="6350">
            <a:solidFill>
              <a:schemeClr val="tx1"/>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29703" name="Oval 7"/>
          <p:cNvSpPr>
            <a:spLocks noChangeArrowheads="1"/>
          </p:cNvSpPr>
          <p:nvPr/>
        </p:nvSpPr>
        <p:spPr bwMode="auto">
          <a:xfrm rot="-1791134">
            <a:off x="1419766" y="44712"/>
            <a:ext cx="2564493" cy="1616346"/>
          </a:xfrm>
          <a:custGeom>
            <a:avLst/>
            <a:gdLst>
              <a:gd name="T0" fmla="*/ 1 w 2312427"/>
              <a:gd name="T1" fmla="*/ 868249 h 1709861"/>
              <a:gd name="T2" fmla="*/ 513941 w 2312427"/>
              <a:gd name="T3" fmla="*/ 185762 h 1709861"/>
              <a:gd name="T4" fmla="*/ 1065423 w 2312427"/>
              <a:gd name="T5" fmla="*/ 60575 h 1709861"/>
              <a:gd name="T6" fmla="*/ 1773544 w 2312427"/>
              <a:gd name="T7" fmla="*/ 549210 h 1709861"/>
              <a:gd name="T8" fmla="*/ 2312987 w 2312427"/>
              <a:gd name="T9" fmla="*/ 1188153 h 1709861"/>
              <a:gd name="T10" fmla="*/ 1417864 w 2312427"/>
              <a:gd name="T11" fmla="*/ 1168756 h 1709861"/>
              <a:gd name="T12" fmla="*/ 814288 w 2312427"/>
              <a:gd name="T13" fmla="*/ 1646075 h 1709861"/>
              <a:gd name="T14" fmla="*/ 513938 w 2312427"/>
              <a:gd name="T15" fmla="*/ 1550738 h 1709861"/>
              <a:gd name="T16" fmla="*/ 0 w 2312427"/>
              <a:gd name="T17" fmla="*/ 868251 h 1709861"/>
              <a:gd name="T18" fmla="*/ 1 w 2312427"/>
              <a:gd name="T19" fmla="*/ 868249 h 17098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2427" h="1709861">
                <a:moveTo>
                  <a:pt x="1" y="868311"/>
                </a:moveTo>
                <a:cubicBezTo>
                  <a:pt x="2" y="596071"/>
                  <a:pt x="191950" y="341092"/>
                  <a:pt x="513817" y="185775"/>
                </a:cubicBezTo>
                <a:cubicBezTo>
                  <a:pt x="714204" y="89078"/>
                  <a:pt x="855281" y="0"/>
                  <a:pt x="1065164" y="60579"/>
                </a:cubicBezTo>
                <a:cubicBezTo>
                  <a:pt x="1275047" y="121158"/>
                  <a:pt x="1572727" y="452553"/>
                  <a:pt x="1773114" y="549250"/>
                </a:cubicBezTo>
                <a:cubicBezTo>
                  <a:pt x="2094980" y="704568"/>
                  <a:pt x="2312427" y="915997"/>
                  <a:pt x="2312426" y="1188238"/>
                </a:cubicBezTo>
                <a:cubicBezTo>
                  <a:pt x="2312426" y="1460479"/>
                  <a:pt x="1739387" y="1013522"/>
                  <a:pt x="1417520" y="1168840"/>
                </a:cubicBezTo>
                <a:cubicBezTo>
                  <a:pt x="1217133" y="1265537"/>
                  <a:pt x="964709" y="1582525"/>
                  <a:pt x="814091" y="1646193"/>
                </a:cubicBezTo>
                <a:cubicBezTo>
                  <a:pt x="663473" y="1709861"/>
                  <a:pt x="714201" y="1647547"/>
                  <a:pt x="513814" y="1550850"/>
                </a:cubicBezTo>
                <a:cubicBezTo>
                  <a:pt x="191948" y="1395532"/>
                  <a:pt x="0" y="1140553"/>
                  <a:pt x="0" y="868313"/>
                </a:cubicBezTo>
                <a:cubicBezTo>
                  <a:pt x="0" y="868312"/>
                  <a:pt x="1" y="868312"/>
                  <a:pt x="1" y="868311"/>
                </a:cubicBezTo>
                <a:close/>
              </a:path>
            </a:pathLst>
          </a:custGeom>
          <a:solidFill>
            <a:schemeClr val="accent1">
              <a:alpha val="14902"/>
            </a:schemeClr>
          </a:solidFill>
          <a:ln w="6350">
            <a:solidFill>
              <a:schemeClr val="tx1"/>
            </a:solidFill>
            <a:round/>
            <a:headEnd/>
            <a:tailEnd/>
          </a:ln>
        </p:spPr>
        <p:txBody>
          <a:bodyPr wrap="none" anchor="ctr"/>
          <a:lstStyle/>
          <a:p>
            <a:endParaRPr lang="en-GB"/>
          </a:p>
        </p:txBody>
      </p:sp>
      <p:pic>
        <p:nvPicPr>
          <p:cNvPr id="10" name="Picture 4" descr="http://www.dicyt.com/data/79/39879_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594"/>
          <p:cNvSpPr txBox="1"/>
          <p:nvPr/>
        </p:nvSpPr>
        <p:spPr>
          <a:xfrm>
            <a:off x="3923928" y="123478"/>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Resultados</a:t>
            </a:r>
            <a:endParaRPr lang="es-PA" sz="2400" dirty="0">
              <a:solidFill>
                <a:schemeClr val="tx1"/>
              </a:solidFill>
              <a:latin typeface="Source Sans Pro"/>
              <a:ea typeface="Source Sans Pro"/>
              <a:cs typeface="Source Sans Pro"/>
              <a:sym typeface="Source Sans Pro"/>
            </a:endParaRPr>
          </a:p>
        </p:txBody>
      </p:sp>
      <p:sp>
        <p:nvSpPr>
          <p:cNvPr id="2" name="1 Rectángulo"/>
          <p:cNvSpPr/>
          <p:nvPr/>
        </p:nvSpPr>
        <p:spPr>
          <a:xfrm>
            <a:off x="4216401" y="478235"/>
            <a:ext cx="3743551" cy="584775"/>
          </a:xfrm>
          <a:prstGeom prst="rect">
            <a:avLst/>
          </a:prstGeom>
        </p:spPr>
        <p:txBody>
          <a:bodyPr wrap="square">
            <a:spAutoFit/>
          </a:bodyPr>
          <a:lstStyle/>
          <a:p>
            <a:r>
              <a:rPr lang="es-ES" sz="1600" dirty="0"/>
              <a:t>Identificación de </a:t>
            </a:r>
            <a:r>
              <a:rPr lang="es-ES" sz="1600" dirty="0" smtClean="0"/>
              <a:t>clústeres </a:t>
            </a:r>
            <a:r>
              <a:rPr lang="es-ES" sz="1600" dirty="0"/>
              <a:t>de sitios con perfiles similares</a:t>
            </a:r>
            <a:endParaRPr lang="en-GB" sz="1600" dirty="0"/>
          </a:p>
        </p:txBody>
      </p:sp>
      <p:pic>
        <p:nvPicPr>
          <p:cNvPr id="13" name="Picture 312" descr="BERLENGA ESTEL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9062" y="1707654"/>
            <a:ext cx="3927830" cy="342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7"/>
          <p:cNvSpPr>
            <a:spLocks noChangeArrowheads="1"/>
          </p:cNvSpPr>
          <p:nvPr/>
        </p:nvSpPr>
        <p:spPr bwMode="auto">
          <a:xfrm rot="7346987">
            <a:off x="6083169" y="1661186"/>
            <a:ext cx="903295" cy="493712"/>
          </a:xfrm>
          <a:prstGeom prst="stripedRightArrow">
            <a:avLst/>
          </a:prstGeom>
          <a:noFill/>
          <a:ln w="28575">
            <a:solidFill>
              <a:schemeClr val="tx1"/>
            </a:solidFill>
            <a:round/>
            <a:headEnd/>
            <a:tailEnd/>
          </a:ln>
        </p:spPr>
        <p:txBody>
          <a:bodyPr wrap="none" anchor="ctr"/>
          <a:lstStyle/>
          <a:p>
            <a:pPr>
              <a:defRPr/>
            </a:pPr>
            <a:endParaRPr lang="pt-PT" sz="1800">
              <a:latin typeface="Arial" charset="0"/>
              <a:ea typeface="+mn-ea"/>
            </a:endParaRPr>
          </a:p>
        </p:txBody>
      </p:sp>
      <p:sp>
        <p:nvSpPr>
          <p:cNvPr id="15" name="Oval 7"/>
          <p:cNvSpPr>
            <a:spLocks noChangeArrowheads="1"/>
          </p:cNvSpPr>
          <p:nvPr/>
        </p:nvSpPr>
        <p:spPr bwMode="auto">
          <a:xfrm rot="7346987" flipH="1">
            <a:off x="6442724" y="4239112"/>
            <a:ext cx="969577" cy="493713"/>
          </a:xfrm>
          <a:prstGeom prst="stripedRightArrow">
            <a:avLst/>
          </a:prstGeom>
          <a:noFill/>
          <a:ln w="28575">
            <a:solidFill>
              <a:schemeClr val="tx1"/>
            </a:solidFill>
            <a:round/>
            <a:headEnd/>
            <a:tailEnd/>
          </a:ln>
        </p:spPr>
        <p:txBody>
          <a:bodyPr wrap="none" anchor="ctr"/>
          <a:lstStyle/>
          <a:p>
            <a:pPr>
              <a:defRPr/>
            </a:pPr>
            <a:endParaRPr lang="pt-PT" sz="1800">
              <a:latin typeface="Arial" charset="0"/>
              <a:ea typeface="+mn-ea"/>
            </a:endParaRPr>
          </a:p>
        </p:txBody>
      </p:sp>
      <p:sp>
        <p:nvSpPr>
          <p:cNvPr id="16" name="Oval 7"/>
          <p:cNvSpPr>
            <a:spLocks noChangeArrowheads="1"/>
          </p:cNvSpPr>
          <p:nvPr/>
        </p:nvSpPr>
        <p:spPr bwMode="auto">
          <a:xfrm rot="7346987">
            <a:off x="7576340" y="2353643"/>
            <a:ext cx="903295" cy="493712"/>
          </a:xfrm>
          <a:prstGeom prst="stripedRightArrow">
            <a:avLst/>
          </a:prstGeom>
          <a:noFill/>
          <a:ln w="28575">
            <a:solidFill>
              <a:schemeClr val="tx1"/>
            </a:solidFill>
            <a:round/>
            <a:headEnd/>
            <a:tailEnd/>
          </a:ln>
        </p:spPr>
        <p:txBody>
          <a:bodyPr wrap="none" anchor="ctr"/>
          <a:lstStyle/>
          <a:p>
            <a:pPr>
              <a:defRPr/>
            </a:pPr>
            <a:endParaRPr lang="pt-PT" sz="1800">
              <a:latin typeface="Arial" charset="0"/>
              <a:ea typeface="+mn-ea"/>
            </a:endParaRPr>
          </a:p>
        </p:txBody>
      </p:sp>
      <p:sp>
        <p:nvSpPr>
          <p:cNvPr id="17" name="Oval 7"/>
          <p:cNvSpPr>
            <a:spLocks noChangeArrowheads="1"/>
          </p:cNvSpPr>
          <p:nvPr/>
        </p:nvSpPr>
        <p:spPr bwMode="auto">
          <a:xfrm rot="7346987">
            <a:off x="8527107" y="2480518"/>
            <a:ext cx="602593" cy="493712"/>
          </a:xfrm>
          <a:prstGeom prst="stripedRightArrow">
            <a:avLst/>
          </a:prstGeom>
          <a:noFill/>
          <a:ln w="28575">
            <a:solidFill>
              <a:schemeClr val="tx1"/>
            </a:solidFill>
            <a:round/>
            <a:headEnd/>
            <a:tailEnd/>
          </a:ln>
        </p:spPr>
        <p:txBody>
          <a:bodyPr wrap="none" anchor="ctr"/>
          <a:lstStyle/>
          <a:p>
            <a:pPr>
              <a:defRPr/>
            </a:pPr>
            <a:endParaRPr lang="pt-PT" sz="1800">
              <a:latin typeface="Arial" charset="0"/>
              <a:ea typeface="+mn-ea"/>
            </a:endParaRPr>
          </a:p>
        </p:txBody>
      </p:sp>
      <p:sp>
        <p:nvSpPr>
          <p:cNvPr id="3" name="2 Rectángulo"/>
          <p:cNvSpPr/>
          <p:nvPr/>
        </p:nvSpPr>
        <p:spPr>
          <a:xfrm>
            <a:off x="5992798" y="1111845"/>
            <a:ext cx="2577950" cy="307777"/>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GB" b="1" dirty="0"/>
              <a:t>ALTA EXPOSICION AL MAR</a:t>
            </a:r>
          </a:p>
        </p:txBody>
      </p:sp>
    </p:spTree>
    <p:extLst>
      <p:ext uri="{BB962C8B-B14F-4D97-AF65-F5344CB8AC3E}">
        <p14:creationId xmlns:p14="http://schemas.microsoft.com/office/powerpoint/2010/main" val="39195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29703"/>
                                        </p:tgtEl>
                                        <p:attrNameLst>
                                          <p:attrName>style.color</p:attrName>
                                        </p:attrNameLst>
                                      </p:cBhvr>
                                      <p:by>
                                        <p:hsl h="7200000" s="0" l="0"/>
                                      </p:by>
                                    </p:animClr>
                                    <p:animClr clrSpc="hsl" dir="cw">
                                      <p:cBhvr>
                                        <p:cTn id="7" dur="500" fill="hold"/>
                                        <p:tgtEl>
                                          <p:spTgt spid="29703"/>
                                        </p:tgtEl>
                                        <p:attrNameLst>
                                          <p:attrName>fillcolor</p:attrName>
                                        </p:attrNameLst>
                                      </p:cBhvr>
                                      <p:by>
                                        <p:hsl h="7200000" s="0" l="0"/>
                                      </p:by>
                                    </p:animClr>
                                    <p:animClr clrSpc="hsl" dir="cw">
                                      <p:cBhvr>
                                        <p:cTn id="8" dur="500" fill="hold"/>
                                        <p:tgtEl>
                                          <p:spTgt spid="29703"/>
                                        </p:tgtEl>
                                        <p:attrNameLst>
                                          <p:attrName>stroke.color</p:attrName>
                                        </p:attrNameLst>
                                      </p:cBhvr>
                                      <p:by>
                                        <p:hsl h="7200000" s="0" l="0"/>
                                      </p:by>
                                    </p:animClr>
                                    <p:set>
                                      <p:cBhvr>
                                        <p:cTn id="9" dur="500" fill="hold"/>
                                        <p:tgtEl>
                                          <p:spTgt spid="29703"/>
                                        </p:tgtEl>
                                        <p:attrNameLst>
                                          <p:attrName>fill.type</p:attrName>
                                        </p:attrNameLst>
                                      </p:cBhvr>
                                      <p:to>
                                        <p:strVal val="solid"/>
                                      </p:to>
                                    </p:se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inVertical)">
                                      <p:cBhvr>
                                        <p:cTn id="20" dur="500"/>
                                        <p:tgtEl>
                                          <p:spTgt spid="1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animBg="1"/>
      <p:bldP spid="14" grpId="0" animBg="1"/>
      <p:bldP spid="15" grpId="0" animBg="1"/>
      <p:bldP spid="16" grpId="0" animBg="1"/>
      <p:bldP spid="17"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2"/>
          <p:cNvPicPr>
            <a:picLocks noChangeAspect="1" noChangeArrowheads="1"/>
          </p:cNvPicPr>
          <p:nvPr/>
        </p:nvPicPr>
        <p:blipFill>
          <a:blip r:embed="rId3">
            <a:extLst>
              <a:ext uri="{28A0092B-C50C-407E-A947-70E740481C1C}">
                <a14:useLocalDpi xmlns:a14="http://schemas.microsoft.com/office/drawing/2010/main" val="0"/>
              </a:ext>
            </a:extLst>
          </a:blip>
          <a:srcRect l="19022" t="6764" r="7918" b="42906"/>
          <a:stretch>
            <a:fillRect/>
          </a:stretch>
        </p:blipFill>
        <p:spPr bwMode="auto">
          <a:xfrm>
            <a:off x="44450" y="47574"/>
            <a:ext cx="7983538" cy="508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Oval 4"/>
          <p:cNvSpPr>
            <a:spLocks noChangeArrowheads="1"/>
          </p:cNvSpPr>
          <p:nvPr/>
        </p:nvSpPr>
        <p:spPr bwMode="auto">
          <a:xfrm rot="-1791134">
            <a:off x="1274387" y="2374693"/>
            <a:ext cx="1932567" cy="1153094"/>
          </a:xfrm>
          <a:prstGeom prst="ellipse">
            <a:avLst/>
          </a:prstGeom>
          <a:noFill/>
          <a:ln w="6350">
            <a:solidFill>
              <a:schemeClr val="tx1"/>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29701" name="Oval 5"/>
          <p:cNvSpPr>
            <a:spLocks noChangeArrowheads="1"/>
          </p:cNvSpPr>
          <p:nvPr/>
        </p:nvSpPr>
        <p:spPr bwMode="auto">
          <a:xfrm rot="-1791134">
            <a:off x="3189555" y="2405021"/>
            <a:ext cx="1736725" cy="1084660"/>
          </a:xfrm>
          <a:prstGeom prst="ellipse">
            <a:avLst/>
          </a:prstGeom>
          <a:noFill/>
          <a:ln w="6350">
            <a:solidFill>
              <a:schemeClr val="tx1"/>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29702" name="Oval 6"/>
          <p:cNvSpPr>
            <a:spLocks noChangeArrowheads="1"/>
          </p:cNvSpPr>
          <p:nvPr/>
        </p:nvSpPr>
        <p:spPr bwMode="auto">
          <a:xfrm rot="-2726569">
            <a:off x="2999583" y="826790"/>
            <a:ext cx="876300" cy="877887"/>
          </a:xfrm>
          <a:prstGeom prst="ellipse">
            <a:avLst/>
          </a:prstGeom>
          <a:solidFill>
            <a:schemeClr val="accent1">
              <a:alpha val="14902"/>
            </a:schemeClr>
          </a:solidFill>
          <a:ln w="6350">
            <a:solidFill>
              <a:schemeClr val="tx1"/>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29703" name="Oval 7"/>
          <p:cNvSpPr>
            <a:spLocks noChangeArrowheads="1"/>
          </p:cNvSpPr>
          <p:nvPr/>
        </p:nvSpPr>
        <p:spPr bwMode="auto">
          <a:xfrm rot="-1791134">
            <a:off x="1419766" y="44712"/>
            <a:ext cx="2564493" cy="1616346"/>
          </a:xfrm>
          <a:custGeom>
            <a:avLst/>
            <a:gdLst>
              <a:gd name="T0" fmla="*/ 1 w 2312427"/>
              <a:gd name="T1" fmla="*/ 868249 h 1709861"/>
              <a:gd name="T2" fmla="*/ 513941 w 2312427"/>
              <a:gd name="T3" fmla="*/ 185762 h 1709861"/>
              <a:gd name="T4" fmla="*/ 1065423 w 2312427"/>
              <a:gd name="T5" fmla="*/ 60575 h 1709861"/>
              <a:gd name="T6" fmla="*/ 1773544 w 2312427"/>
              <a:gd name="T7" fmla="*/ 549210 h 1709861"/>
              <a:gd name="T8" fmla="*/ 2312987 w 2312427"/>
              <a:gd name="T9" fmla="*/ 1188153 h 1709861"/>
              <a:gd name="T10" fmla="*/ 1417864 w 2312427"/>
              <a:gd name="T11" fmla="*/ 1168756 h 1709861"/>
              <a:gd name="T12" fmla="*/ 814288 w 2312427"/>
              <a:gd name="T13" fmla="*/ 1646075 h 1709861"/>
              <a:gd name="T14" fmla="*/ 513938 w 2312427"/>
              <a:gd name="T15" fmla="*/ 1550738 h 1709861"/>
              <a:gd name="T16" fmla="*/ 0 w 2312427"/>
              <a:gd name="T17" fmla="*/ 868251 h 1709861"/>
              <a:gd name="T18" fmla="*/ 1 w 2312427"/>
              <a:gd name="T19" fmla="*/ 868249 h 17098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2427" h="1709861">
                <a:moveTo>
                  <a:pt x="1" y="868311"/>
                </a:moveTo>
                <a:cubicBezTo>
                  <a:pt x="2" y="596071"/>
                  <a:pt x="191950" y="341092"/>
                  <a:pt x="513817" y="185775"/>
                </a:cubicBezTo>
                <a:cubicBezTo>
                  <a:pt x="714204" y="89078"/>
                  <a:pt x="855281" y="0"/>
                  <a:pt x="1065164" y="60579"/>
                </a:cubicBezTo>
                <a:cubicBezTo>
                  <a:pt x="1275047" y="121158"/>
                  <a:pt x="1572727" y="452553"/>
                  <a:pt x="1773114" y="549250"/>
                </a:cubicBezTo>
                <a:cubicBezTo>
                  <a:pt x="2094980" y="704568"/>
                  <a:pt x="2312427" y="915997"/>
                  <a:pt x="2312426" y="1188238"/>
                </a:cubicBezTo>
                <a:cubicBezTo>
                  <a:pt x="2312426" y="1460479"/>
                  <a:pt x="1739387" y="1013522"/>
                  <a:pt x="1417520" y="1168840"/>
                </a:cubicBezTo>
                <a:cubicBezTo>
                  <a:pt x="1217133" y="1265537"/>
                  <a:pt x="964709" y="1582525"/>
                  <a:pt x="814091" y="1646193"/>
                </a:cubicBezTo>
                <a:cubicBezTo>
                  <a:pt x="663473" y="1709861"/>
                  <a:pt x="714201" y="1647547"/>
                  <a:pt x="513814" y="1550850"/>
                </a:cubicBezTo>
                <a:cubicBezTo>
                  <a:pt x="191948" y="1395532"/>
                  <a:pt x="0" y="1140553"/>
                  <a:pt x="0" y="868313"/>
                </a:cubicBezTo>
                <a:cubicBezTo>
                  <a:pt x="0" y="868312"/>
                  <a:pt x="1" y="868312"/>
                  <a:pt x="1" y="868311"/>
                </a:cubicBezTo>
                <a:close/>
              </a:path>
            </a:pathLst>
          </a:custGeom>
          <a:noFill/>
          <a:ln w="6350">
            <a:solidFill>
              <a:schemeClr val="tx1"/>
            </a:solidFill>
            <a:round/>
            <a:headEnd/>
            <a:tailEnd/>
          </a:ln>
        </p:spPr>
        <p:txBody>
          <a:bodyPr wrap="none" anchor="ctr"/>
          <a:lstStyle/>
          <a:p>
            <a:endParaRPr lang="en-GB"/>
          </a:p>
        </p:txBody>
      </p:sp>
      <p:pic>
        <p:nvPicPr>
          <p:cNvPr id="10" name="Picture 4" descr="http://www.dicyt.com/data/79/39879_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594"/>
          <p:cNvSpPr txBox="1"/>
          <p:nvPr/>
        </p:nvSpPr>
        <p:spPr>
          <a:xfrm>
            <a:off x="3923928" y="123478"/>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Resultados</a:t>
            </a:r>
            <a:endParaRPr lang="es-PA" sz="2400" dirty="0">
              <a:solidFill>
                <a:schemeClr val="tx1"/>
              </a:solidFill>
              <a:latin typeface="Source Sans Pro"/>
              <a:ea typeface="Source Sans Pro"/>
              <a:cs typeface="Source Sans Pro"/>
              <a:sym typeface="Source Sans Pro"/>
            </a:endParaRPr>
          </a:p>
        </p:txBody>
      </p:sp>
      <p:sp>
        <p:nvSpPr>
          <p:cNvPr id="2" name="1 Rectángulo"/>
          <p:cNvSpPr/>
          <p:nvPr/>
        </p:nvSpPr>
        <p:spPr>
          <a:xfrm>
            <a:off x="4216401" y="478235"/>
            <a:ext cx="3743551" cy="584775"/>
          </a:xfrm>
          <a:prstGeom prst="rect">
            <a:avLst/>
          </a:prstGeom>
        </p:spPr>
        <p:txBody>
          <a:bodyPr wrap="square">
            <a:spAutoFit/>
          </a:bodyPr>
          <a:lstStyle/>
          <a:p>
            <a:r>
              <a:rPr lang="es-ES" sz="1600" dirty="0"/>
              <a:t>Identificación de </a:t>
            </a:r>
            <a:r>
              <a:rPr lang="es-ES" sz="1600" dirty="0" smtClean="0"/>
              <a:t>clústeres </a:t>
            </a:r>
            <a:r>
              <a:rPr lang="es-ES" sz="1600" dirty="0"/>
              <a:t>de sitios con perfiles similares</a:t>
            </a:r>
            <a:endParaRPr lang="en-GB" sz="1600" dirty="0"/>
          </a:p>
        </p:txBody>
      </p:sp>
      <p:grpSp>
        <p:nvGrpSpPr>
          <p:cNvPr id="5" name="4 Grupo"/>
          <p:cNvGrpSpPr/>
          <p:nvPr/>
        </p:nvGrpSpPr>
        <p:grpSpPr>
          <a:xfrm>
            <a:off x="5180674" y="1592508"/>
            <a:ext cx="3927830" cy="3427514"/>
            <a:chOff x="5180674" y="1592508"/>
            <a:chExt cx="3927830" cy="3427514"/>
          </a:xfrm>
        </p:grpSpPr>
        <p:pic>
          <p:nvPicPr>
            <p:cNvPr id="18" name="Picture 312" descr="BERLENGA ESTEL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0674" y="1592508"/>
              <a:ext cx="3927830" cy="342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13" descr="FARILHOES"/>
            <p:cNvPicPr>
              <a:picLocks noChangeAspect="1" noChangeArrowheads="1"/>
            </p:cNvPicPr>
            <p:nvPr/>
          </p:nvPicPr>
          <p:blipFill rotWithShape="1">
            <a:blip r:embed="rId6">
              <a:extLst>
                <a:ext uri="{28A0092B-C50C-407E-A947-70E740481C1C}">
                  <a14:useLocalDpi xmlns:a14="http://schemas.microsoft.com/office/drawing/2010/main" val="0"/>
                </a:ext>
              </a:extLst>
            </a:blip>
            <a:srcRect l="28260" t="17854" r="33284" b="37422"/>
            <a:stretch/>
          </p:blipFill>
          <p:spPr bwMode="auto">
            <a:xfrm>
              <a:off x="5220072" y="1625582"/>
              <a:ext cx="1631990" cy="16806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20" name="Oval 7"/>
          <p:cNvSpPr>
            <a:spLocks noChangeArrowheads="1"/>
          </p:cNvSpPr>
          <p:nvPr/>
        </p:nvSpPr>
        <p:spPr bwMode="auto">
          <a:xfrm rot="5400000" flipH="1">
            <a:off x="5487894" y="3394391"/>
            <a:ext cx="842851" cy="493713"/>
          </a:xfrm>
          <a:prstGeom prst="stripedRightArrow">
            <a:avLst/>
          </a:prstGeom>
          <a:noFill/>
          <a:ln w="28575">
            <a:solidFill>
              <a:schemeClr val="tx1"/>
            </a:solidFill>
            <a:round/>
            <a:headEnd/>
            <a:tailEnd/>
          </a:ln>
        </p:spPr>
        <p:txBody>
          <a:bodyPr wrap="none" anchor="ctr"/>
          <a:lstStyle/>
          <a:p>
            <a:pPr>
              <a:defRPr/>
            </a:pPr>
            <a:endParaRPr lang="pt-PT" sz="1800">
              <a:latin typeface="Arial" charset="0"/>
              <a:ea typeface="+mn-ea"/>
            </a:endParaRPr>
          </a:p>
        </p:txBody>
      </p:sp>
      <p:sp>
        <p:nvSpPr>
          <p:cNvPr id="21" name="Oval 7"/>
          <p:cNvSpPr>
            <a:spLocks noChangeArrowheads="1"/>
          </p:cNvSpPr>
          <p:nvPr/>
        </p:nvSpPr>
        <p:spPr bwMode="auto">
          <a:xfrm rot="3362829" flipH="1">
            <a:off x="8083886" y="3769585"/>
            <a:ext cx="842851" cy="493713"/>
          </a:xfrm>
          <a:prstGeom prst="stripedRightArrow">
            <a:avLst/>
          </a:prstGeom>
          <a:noFill/>
          <a:ln w="28575">
            <a:solidFill>
              <a:schemeClr val="tx1"/>
            </a:solidFill>
            <a:round/>
            <a:headEnd/>
            <a:tailEnd/>
          </a:ln>
        </p:spPr>
        <p:txBody>
          <a:bodyPr wrap="none" anchor="ctr"/>
          <a:lstStyle/>
          <a:p>
            <a:pPr>
              <a:defRPr/>
            </a:pPr>
            <a:endParaRPr lang="pt-PT" sz="1800">
              <a:latin typeface="Arial" charset="0"/>
              <a:ea typeface="+mn-ea"/>
            </a:endParaRPr>
          </a:p>
        </p:txBody>
      </p:sp>
      <p:sp>
        <p:nvSpPr>
          <p:cNvPr id="22" name="21 Rectángulo"/>
          <p:cNvSpPr/>
          <p:nvPr/>
        </p:nvSpPr>
        <p:spPr>
          <a:xfrm>
            <a:off x="5724128" y="1029965"/>
            <a:ext cx="2707793"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s-ES" sz="1200" dirty="0"/>
              <a:t>Bajo </a:t>
            </a:r>
            <a:r>
              <a:rPr lang="es-ES" sz="1200" dirty="0" smtClean="0"/>
              <a:t>las mismas condiciones </a:t>
            </a:r>
            <a:r>
              <a:rPr lang="es-ES" sz="1200" dirty="0"/>
              <a:t>del mar</a:t>
            </a:r>
          </a:p>
          <a:p>
            <a:pPr algn="ctr"/>
            <a:r>
              <a:rPr lang="es-ES" sz="1200" dirty="0" smtClean="0"/>
              <a:t>Puntos </a:t>
            </a:r>
            <a:r>
              <a:rPr lang="es-ES" sz="1200" dirty="0"/>
              <a:t>más </a:t>
            </a:r>
            <a:r>
              <a:rPr lang="es-ES" sz="1200" dirty="0" smtClean="0"/>
              <a:t>protegidos</a:t>
            </a:r>
            <a:endParaRPr lang="en-GB" sz="1200" dirty="0"/>
          </a:p>
        </p:txBody>
      </p:sp>
    </p:spTree>
    <p:extLst>
      <p:ext uri="{BB962C8B-B14F-4D97-AF65-F5344CB8AC3E}">
        <p14:creationId xmlns:p14="http://schemas.microsoft.com/office/powerpoint/2010/main" val="276888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29702"/>
                                        </p:tgtEl>
                                        <p:attrNameLst>
                                          <p:attrName>style.color</p:attrName>
                                        </p:attrNameLst>
                                      </p:cBhvr>
                                      <p:to>
                                        <a:srgbClr val="963334"/>
                                      </p:to>
                                    </p:animClr>
                                    <p:animClr clrSpc="rgb" dir="cw">
                                      <p:cBhvr>
                                        <p:cTn id="7" dur="500" fill="hold"/>
                                        <p:tgtEl>
                                          <p:spTgt spid="29702"/>
                                        </p:tgtEl>
                                        <p:attrNameLst>
                                          <p:attrName>fillcolor</p:attrName>
                                        </p:attrNameLst>
                                      </p:cBhvr>
                                      <p:to>
                                        <a:srgbClr val="963334"/>
                                      </p:to>
                                    </p:animClr>
                                    <p:set>
                                      <p:cBhvr>
                                        <p:cTn id="8" dur="500" fill="hold"/>
                                        <p:tgtEl>
                                          <p:spTgt spid="29702"/>
                                        </p:tgtEl>
                                        <p:attrNameLst>
                                          <p:attrName>fill.type</p:attrName>
                                        </p:attrNameLst>
                                      </p:cBhvr>
                                      <p:to>
                                        <p:strVal val="solid"/>
                                      </p:to>
                                    </p:set>
                                    <p:set>
                                      <p:cBhvr>
                                        <p:cTn id="9" dur="500" fill="hold"/>
                                        <p:tgtEl>
                                          <p:spTgt spid="29702"/>
                                        </p:tgtEl>
                                        <p:attrNameLst>
                                          <p:attrName>fill.on</p:attrName>
                                        </p:attrNameLst>
                                      </p:cBhvr>
                                      <p:to>
                                        <p:strVal val="true"/>
                                      </p:to>
                                    </p:se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inVertical)">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2"/>
          <p:cNvPicPr>
            <a:picLocks noChangeAspect="1" noChangeArrowheads="1"/>
          </p:cNvPicPr>
          <p:nvPr/>
        </p:nvPicPr>
        <p:blipFill>
          <a:blip r:embed="rId3">
            <a:extLst>
              <a:ext uri="{28A0092B-C50C-407E-A947-70E740481C1C}">
                <a14:useLocalDpi xmlns:a14="http://schemas.microsoft.com/office/drawing/2010/main" val="0"/>
              </a:ext>
            </a:extLst>
          </a:blip>
          <a:srcRect l="19022" t="6764" r="7918" b="42906"/>
          <a:stretch>
            <a:fillRect/>
          </a:stretch>
        </p:blipFill>
        <p:spPr bwMode="auto">
          <a:xfrm>
            <a:off x="44450" y="0"/>
            <a:ext cx="6471766" cy="513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Line 11"/>
          <p:cNvSpPr>
            <a:spLocks noChangeShapeType="1"/>
          </p:cNvSpPr>
          <p:nvPr/>
        </p:nvSpPr>
        <p:spPr bwMode="auto">
          <a:xfrm flipV="1">
            <a:off x="1321044" y="1093785"/>
            <a:ext cx="175017" cy="790851"/>
          </a:xfrm>
          <a:prstGeom prst="line">
            <a:avLst/>
          </a:prstGeom>
          <a:noFill/>
          <a:ln w="3175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sp>
        <p:nvSpPr>
          <p:cNvPr id="84997" name="Line 12"/>
          <p:cNvSpPr>
            <a:spLocks noChangeShapeType="1"/>
          </p:cNvSpPr>
          <p:nvPr/>
        </p:nvSpPr>
        <p:spPr bwMode="auto">
          <a:xfrm flipV="1">
            <a:off x="1146027" y="1884636"/>
            <a:ext cx="175017" cy="790851"/>
          </a:xfrm>
          <a:prstGeom prst="line">
            <a:avLst/>
          </a:prstGeom>
          <a:noFill/>
          <a:ln w="3175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sp>
        <p:nvSpPr>
          <p:cNvPr id="84998" name="Line 13"/>
          <p:cNvSpPr>
            <a:spLocks noChangeShapeType="1"/>
          </p:cNvSpPr>
          <p:nvPr/>
        </p:nvSpPr>
        <p:spPr bwMode="auto">
          <a:xfrm flipV="1">
            <a:off x="1613168" y="2006615"/>
            <a:ext cx="175017" cy="729191"/>
          </a:xfrm>
          <a:prstGeom prst="line">
            <a:avLst/>
          </a:prstGeom>
          <a:noFill/>
          <a:ln w="3175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sp>
        <p:nvSpPr>
          <p:cNvPr id="84999" name="Line 14"/>
          <p:cNvSpPr>
            <a:spLocks noChangeShapeType="1"/>
          </p:cNvSpPr>
          <p:nvPr/>
        </p:nvSpPr>
        <p:spPr bwMode="auto">
          <a:xfrm flipV="1">
            <a:off x="1555258" y="1944956"/>
            <a:ext cx="57910" cy="243958"/>
          </a:xfrm>
          <a:prstGeom prst="line">
            <a:avLst/>
          </a:prstGeom>
          <a:noFill/>
          <a:ln w="3175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sp>
        <p:nvSpPr>
          <p:cNvPr id="85000" name="Line 15"/>
          <p:cNvSpPr>
            <a:spLocks noChangeAspect="1" noChangeShapeType="1"/>
          </p:cNvSpPr>
          <p:nvPr/>
        </p:nvSpPr>
        <p:spPr bwMode="auto">
          <a:xfrm>
            <a:off x="2430343" y="2164786"/>
            <a:ext cx="1342226" cy="323042"/>
          </a:xfrm>
          <a:prstGeom prst="line">
            <a:avLst/>
          </a:prstGeom>
          <a:noFill/>
          <a:ln w="25400">
            <a:solidFill>
              <a:srgbClr val="FF0000"/>
            </a:solidFill>
            <a:prstDash val="dash"/>
            <a:round/>
            <a:headEnd/>
            <a:tailEnd type="arrow" w="lg" len="lg"/>
          </a:ln>
          <a:extLst>
            <a:ext uri="{909E8E84-426E-40DD-AFC4-6F175D3DCCD1}">
              <a14:hiddenFill xmlns:a14="http://schemas.microsoft.com/office/drawing/2010/main">
                <a:noFill/>
              </a14:hiddenFill>
            </a:ext>
          </a:extLst>
        </p:spPr>
        <p:txBody>
          <a:bodyPr/>
          <a:lstStyle/>
          <a:p>
            <a:endParaRPr lang="en-GB"/>
          </a:p>
        </p:txBody>
      </p:sp>
      <p:sp>
        <p:nvSpPr>
          <p:cNvPr id="85001" name="Line 16"/>
          <p:cNvSpPr>
            <a:spLocks noChangeShapeType="1"/>
          </p:cNvSpPr>
          <p:nvPr/>
        </p:nvSpPr>
        <p:spPr bwMode="auto">
          <a:xfrm flipV="1">
            <a:off x="2956658" y="2371211"/>
            <a:ext cx="467141" cy="1884637"/>
          </a:xfrm>
          <a:prstGeom prst="line">
            <a:avLst/>
          </a:prstGeom>
          <a:noFill/>
          <a:ln w="3175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sp>
        <p:nvSpPr>
          <p:cNvPr id="85002" name="Line 17"/>
          <p:cNvSpPr>
            <a:spLocks noChangeShapeType="1"/>
          </p:cNvSpPr>
          <p:nvPr/>
        </p:nvSpPr>
        <p:spPr bwMode="auto">
          <a:xfrm flipV="1">
            <a:off x="1963203" y="2127254"/>
            <a:ext cx="409231" cy="1702339"/>
          </a:xfrm>
          <a:prstGeom prst="line">
            <a:avLst/>
          </a:prstGeom>
          <a:noFill/>
          <a:ln w="3175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sp>
        <p:nvSpPr>
          <p:cNvPr id="85003" name="Text Box 17"/>
          <p:cNvSpPr txBox="1">
            <a:spLocks noChangeArrowheads="1"/>
          </p:cNvSpPr>
          <p:nvPr/>
        </p:nvSpPr>
        <p:spPr bwMode="auto">
          <a:xfrm>
            <a:off x="4572000" y="2946276"/>
            <a:ext cx="1607343" cy="1692771"/>
          </a:xfrm>
          <a:prstGeom prst="rect">
            <a:avLst/>
          </a:prstGeom>
          <a:solidFill>
            <a:schemeClr val="bg1"/>
          </a:solidFill>
          <a:ln w="3175">
            <a:solidFill>
              <a:schemeClr val="bg1">
                <a:lumMod val="65000"/>
              </a:schemeClr>
            </a:solidFill>
            <a:miter lim="800000"/>
            <a:headEnd/>
            <a:tailEnd/>
          </a:ln>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GB" altLang="en-US" sz="1100" b="1" dirty="0">
                <a:latin typeface="Century Gothic" pitchFamily="34" charset="0"/>
              </a:rPr>
              <a:t>SITES </a:t>
            </a:r>
            <a:r>
              <a:rPr lang="en-GB" altLang="en-US" sz="1050" dirty="0">
                <a:latin typeface="Century Gothic" pitchFamily="34" charset="0"/>
              </a:rPr>
              <a:t>(points)</a:t>
            </a:r>
            <a:endParaRPr lang="en-GB" altLang="en-US" sz="1100" dirty="0">
              <a:latin typeface="Century Gothic" pitchFamily="34" charset="0"/>
            </a:endParaRPr>
          </a:p>
          <a:p>
            <a:pPr eaLnBrk="1" hangingPunct="1">
              <a:spcBef>
                <a:spcPct val="50000"/>
              </a:spcBef>
            </a:pPr>
            <a:r>
              <a:rPr lang="en-GB" altLang="en-US" sz="1100" b="1" dirty="0">
                <a:solidFill>
                  <a:srgbClr val="996633"/>
                </a:solidFill>
                <a:latin typeface="Century Gothic" pitchFamily="34" charset="0"/>
              </a:rPr>
              <a:t>+ B – BERLENGAS</a:t>
            </a:r>
          </a:p>
          <a:p>
            <a:pPr eaLnBrk="1" hangingPunct="1">
              <a:spcBef>
                <a:spcPct val="50000"/>
              </a:spcBef>
            </a:pPr>
            <a:r>
              <a:rPr lang="en-GB" altLang="en-US" sz="1100" b="1" dirty="0">
                <a:solidFill>
                  <a:srgbClr val="7F7F7F"/>
                </a:solidFill>
                <a:latin typeface="Century Gothic" pitchFamily="34" charset="0"/>
              </a:rPr>
              <a:t>■ E – ESTELAS</a:t>
            </a:r>
          </a:p>
          <a:p>
            <a:pPr eaLnBrk="1" hangingPunct="1">
              <a:spcBef>
                <a:spcPct val="50000"/>
              </a:spcBef>
            </a:pPr>
            <a:r>
              <a:rPr lang="en-GB" altLang="en-US" sz="1100" b="1" dirty="0">
                <a:solidFill>
                  <a:srgbClr val="00B0F0"/>
                </a:solidFill>
                <a:latin typeface="Century Gothic" pitchFamily="34" charset="0"/>
              </a:rPr>
              <a:t>● F – FARILHÕES</a:t>
            </a:r>
            <a:endParaRPr lang="en-GB" altLang="en-US" sz="200" b="1" dirty="0">
              <a:solidFill>
                <a:srgbClr val="00B0F0"/>
              </a:solidFill>
              <a:latin typeface="Century Gothic" pitchFamily="34" charset="0"/>
            </a:endParaRPr>
          </a:p>
          <a:p>
            <a:pPr eaLnBrk="1" hangingPunct="1">
              <a:spcBef>
                <a:spcPct val="50000"/>
              </a:spcBef>
            </a:pPr>
            <a:r>
              <a:rPr lang="en-GB" altLang="en-US" sz="1600" b="1" dirty="0">
                <a:latin typeface="Century Gothic" pitchFamily="34" charset="0"/>
              </a:rPr>
              <a:t>→</a:t>
            </a:r>
            <a:r>
              <a:rPr lang="pt-PT" altLang="en-US" sz="1600" dirty="0">
                <a:solidFill>
                  <a:srgbClr val="00B0F0"/>
                </a:solidFill>
                <a:latin typeface="Century Gothic" pitchFamily="34" charset="0"/>
              </a:rPr>
              <a:t> </a:t>
            </a:r>
            <a:r>
              <a:rPr lang="en-GB" altLang="en-US" sz="1100" b="1" dirty="0">
                <a:latin typeface="Century Gothic" pitchFamily="34" charset="0"/>
              </a:rPr>
              <a:t>FEEDING GUILDS</a:t>
            </a:r>
          </a:p>
          <a:p>
            <a:pPr eaLnBrk="1" hangingPunct="1">
              <a:spcBef>
                <a:spcPct val="50000"/>
              </a:spcBef>
            </a:pPr>
            <a:r>
              <a:rPr lang="en-GB" altLang="en-US" sz="1050" dirty="0">
                <a:latin typeface="Century Gothic" pitchFamily="34" charset="0"/>
              </a:rPr>
              <a:t>(variables)</a:t>
            </a:r>
            <a:endParaRPr lang="en-GB" altLang="en-US" sz="1100" dirty="0">
              <a:latin typeface="Century Gothic" pitchFamily="34" charset="0"/>
            </a:endParaRPr>
          </a:p>
        </p:txBody>
      </p:sp>
      <p:pic>
        <p:nvPicPr>
          <p:cNvPr id="14" name="Picture 4" descr="http://www.dicyt.com/data/79/39879_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94"/>
          <p:cNvSpPr txBox="1"/>
          <p:nvPr/>
        </p:nvSpPr>
        <p:spPr>
          <a:xfrm>
            <a:off x="5148063" y="123478"/>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Resultados</a:t>
            </a:r>
            <a:endParaRPr lang="es-PA" sz="2400" dirty="0">
              <a:solidFill>
                <a:schemeClr val="tx1"/>
              </a:solidFill>
              <a:latin typeface="Source Sans Pro"/>
              <a:ea typeface="Source Sans Pro"/>
              <a:cs typeface="Source Sans Pro"/>
              <a:sym typeface="Source Sans Pro"/>
            </a:endParaRPr>
          </a:p>
        </p:txBody>
      </p:sp>
      <p:sp>
        <p:nvSpPr>
          <p:cNvPr id="16" name="15 Rectángulo"/>
          <p:cNvSpPr/>
          <p:nvPr/>
        </p:nvSpPr>
        <p:spPr>
          <a:xfrm>
            <a:off x="5652985" y="505004"/>
            <a:ext cx="3743551" cy="338554"/>
          </a:xfrm>
          <a:prstGeom prst="rect">
            <a:avLst/>
          </a:prstGeom>
        </p:spPr>
        <p:txBody>
          <a:bodyPr wrap="square">
            <a:spAutoFit/>
          </a:bodyPr>
          <a:lstStyle/>
          <a:p>
            <a:pPr algn="ctr"/>
            <a:r>
              <a:rPr lang="es-ES" sz="1600" dirty="0" smtClean="0"/>
              <a:t>Proyecciones</a:t>
            </a:r>
            <a:endParaRPr lang="en-GB" sz="1600" dirty="0"/>
          </a:p>
        </p:txBody>
      </p:sp>
      <p:sp>
        <p:nvSpPr>
          <p:cNvPr id="3" name="2 Rectángulo"/>
          <p:cNvSpPr/>
          <p:nvPr/>
        </p:nvSpPr>
        <p:spPr>
          <a:xfrm>
            <a:off x="6509586" y="1763400"/>
            <a:ext cx="2454902" cy="1384995"/>
          </a:xfrm>
          <a:prstGeom prst="rect">
            <a:avLst/>
          </a:prstGeom>
        </p:spPr>
        <p:txBody>
          <a:bodyPr wrap="square">
            <a:spAutoFit/>
          </a:bodyPr>
          <a:lstStyle/>
          <a:p>
            <a:pPr algn="just"/>
            <a:r>
              <a:rPr lang="es-ES" altLang="en-US" dirty="0">
                <a:ea typeface="ＭＳ Ｐゴシック" pitchFamily="34" charset="-128"/>
              </a:rPr>
              <a:t>El orden de las </a:t>
            </a:r>
            <a:r>
              <a:rPr lang="es-ES" altLang="en-US" dirty="0" smtClean="0">
                <a:ea typeface="ＭＳ Ｐゴシック" pitchFamily="34" charset="-128"/>
              </a:rPr>
              <a:t>proyecciones </a:t>
            </a:r>
            <a:r>
              <a:rPr lang="es-ES" altLang="en-US" dirty="0">
                <a:ea typeface="ＭＳ Ｐゴシック" pitchFamily="34" charset="-128"/>
              </a:rPr>
              <a:t>de los sitios en el grupo del </a:t>
            </a:r>
            <a:r>
              <a:rPr lang="es-ES" altLang="en-US" dirty="0" smtClean="0">
                <a:ea typeface="ＭＳ Ｐゴシック" pitchFamily="34" charset="-128"/>
              </a:rPr>
              <a:t>tipo </a:t>
            </a:r>
            <a:r>
              <a:rPr lang="es-ES" altLang="en-US" dirty="0">
                <a:ea typeface="ＭＳ Ｐゴシック" pitchFamily="34" charset="-128"/>
              </a:rPr>
              <a:t>de </a:t>
            </a:r>
            <a:r>
              <a:rPr lang="es-ES" altLang="en-US" dirty="0" smtClean="0">
                <a:ea typeface="ＭＳ Ｐゴシック" pitchFamily="34" charset="-128"/>
              </a:rPr>
              <a:t>alimentación, </a:t>
            </a:r>
            <a:r>
              <a:rPr lang="es-ES" altLang="en-US" dirty="0">
                <a:ea typeface="ＭＳ Ｐゴシック" pitchFamily="34" charset="-128"/>
              </a:rPr>
              <a:t>se aproxima al orden de las ocurrencias de las especies en ese </a:t>
            </a:r>
            <a:r>
              <a:rPr lang="es-ES" altLang="en-US" dirty="0" smtClean="0">
                <a:ea typeface="ＭＳ Ｐゴシック" pitchFamily="34" charset="-128"/>
              </a:rPr>
              <a:t>grupo.</a:t>
            </a:r>
            <a:endParaRPr lang="es-ES_tradnl" altLang="en-US" dirty="0">
              <a:ea typeface="ＭＳ Ｐゴシック" pitchFamily="34" charset="-128"/>
            </a:endParaRPr>
          </a:p>
        </p:txBody>
      </p:sp>
    </p:spTree>
    <p:extLst>
      <p:ext uri="{BB962C8B-B14F-4D97-AF65-F5344CB8AC3E}">
        <p14:creationId xmlns:p14="http://schemas.microsoft.com/office/powerpoint/2010/main" val="6434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fade">
                                      <p:cBhvr>
                                        <p:cTn id="7" dur="500"/>
                                        <p:tgtEl>
                                          <p:spTgt spid="849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000"/>
                                        </p:tgtEl>
                                        <p:attrNameLst>
                                          <p:attrName>style.visibility</p:attrName>
                                        </p:attrNameLst>
                                      </p:cBhvr>
                                      <p:to>
                                        <p:strVal val="visible"/>
                                      </p:to>
                                    </p:set>
                                    <p:animEffect transition="in" filter="fade">
                                      <p:cBhvr>
                                        <p:cTn id="10" dur="500"/>
                                        <p:tgtEl>
                                          <p:spTgt spid="8500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4997"/>
                                        </p:tgtEl>
                                        <p:attrNameLst>
                                          <p:attrName>style.visibility</p:attrName>
                                        </p:attrNameLst>
                                      </p:cBhvr>
                                      <p:to>
                                        <p:strVal val="visible"/>
                                      </p:to>
                                    </p:set>
                                    <p:animEffect transition="in" filter="fade">
                                      <p:cBhvr>
                                        <p:cTn id="14" dur="500"/>
                                        <p:tgtEl>
                                          <p:spTgt spid="8499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4999"/>
                                        </p:tgtEl>
                                        <p:attrNameLst>
                                          <p:attrName>style.visibility</p:attrName>
                                        </p:attrNameLst>
                                      </p:cBhvr>
                                      <p:to>
                                        <p:strVal val="visible"/>
                                      </p:to>
                                    </p:set>
                                    <p:animEffect transition="in" filter="fade">
                                      <p:cBhvr>
                                        <p:cTn id="18" dur="500"/>
                                        <p:tgtEl>
                                          <p:spTgt spid="8499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4998"/>
                                        </p:tgtEl>
                                        <p:attrNameLst>
                                          <p:attrName>style.visibility</p:attrName>
                                        </p:attrNameLst>
                                      </p:cBhvr>
                                      <p:to>
                                        <p:strVal val="visible"/>
                                      </p:to>
                                    </p:set>
                                    <p:animEffect transition="in" filter="fade">
                                      <p:cBhvr>
                                        <p:cTn id="22" dur="500"/>
                                        <p:tgtEl>
                                          <p:spTgt spid="8499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5002"/>
                                        </p:tgtEl>
                                        <p:attrNameLst>
                                          <p:attrName>style.visibility</p:attrName>
                                        </p:attrNameLst>
                                      </p:cBhvr>
                                      <p:to>
                                        <p:strVal val="visible"/>
                                      </p:to>
                                    </p:set>
                                    <p:animEffect transition="in" filter="fade">
                                      <p:cBhvr>
                                        <p:cTn id="26" dur="500"/>
                                        <p:tgtEl>
                                          <p:spTgt spid="85002"/>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85001"/>
                                        </p:tgtEl>
                                        <p:attrNameLst>
                                          <p:attrName>style.visibility</p:attrName>
                                        </p:attrNameLst>
                                      </p:cBhvr>
                                      <p:to>
                                        <p:strVal val="visible"/>
                                      </p:to>
                                    </p:set>
                                    <p:animEffect transition="in" filter="fade">
                                      <p:cBhvr>
                                        <p:cTn id="30" dur="500"/>
                                        <p:tgtEl>
                                          <p:spTgt spid="85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nimBg="1"/>
      <p:bldP spid="84997" grpId="0" animBg="1"/>
      <p:bldP spid="84998" grpId="0" animBg="1"/>
      <p:bldP spid="84999" grpId="0" animBg="1"/>
      <p:bldP spid="85000" grpId="0" animBg="1"/>
      <p:bldP spid="85001" grpId="0" animBg="1"/>
      <p:bldP spid="8500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9" name="Rectangle 13"/>
          <p:cNvSpPr>
            <a:spLocks noChangeArrowheads="1"/>
          </p:cNvSpPr>
          <p:nvPr/>
        </p:nvSpPr>
        <p:spPr bwMode="auto">
          <a:xfrm>
            <a:off x="6216387" y="2017865"/>
            <a:ext cx="2733675" cy="646331"/>
          </a:xfrm>
          <a:prstGeom prst="rect">
            <a:avLst/>
          </a:prstGeom>
          <a:noFill/>
          <a:ln w="9525">
            <a:noFill/>
            <a:miter lim="800000"/>
            <a:headEnd/>
            <a:tailEnd/>
          </a:ln>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spcBef>
                <a:spcPct val="20000"/>
              </a:spcBef>
            </a:pPr>
            <a:r>
              <a:rPr lang="en-US" altLang="en-US" sz="3600" b="1" dirty="0" smtClean="0">
                <a:solidFill>
                  <a:schemeClr val="tx1">
                    <a:lumMod val="95000"/>
                    <a:lumOff val="5000"/>
                  </a:schemeClr>
                </a:solidFill>
                <a:latin typeface="Century Gothic" pitchFamily="34" charset="0"/>
              </a:rPr>
              <a:t>BERLENGA</a:t>
            </a:r>
            <a:endParaRPr lang="en-US" altLang="en-US" sz="3600" b="1" dirty="0">
              <a:solidFill>
                <a:schemeClr val="tx1">
                  <a:lumMod val="95000"/>
                  <a:lumOff val="5000"/>
                </a:schemeClr>
              </a:solidFill>
              <a:latin typeface="Century Gothic" pitchFamily="34" charset="0"/>
            </a:endParaRPr>
          </a:p>
        </p:txBody>
      </p:sp>
      <p:sp>
        <p:nvSpPr>
          <p:cNvPr id="87047" name="Oval 17"/>
          <p:cNvSpPr>
            <a:spLocks noChangeArrowheads="1"/>
          </p:cNvSpPr>
          <p:nvPr/>
        </p:nvSpPr>
        <p:spPr bwMode="auto">
          <a:xfrm>
            <a:off x="1258889" y="2950369"/>
            <a:ext cx="1150937" cy="539354"/>
          </a:xfrm>
          <a:prstGeom prst="ellipse">
            <a:avLst/>
          </a:prstGeom>
          <a:solidFill>
            <a:srgbClr val="99CCFF">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pic>
        <p:nvPicPr>
          <p:cNvPr id="87042" name="Picture 12"/>
          <p:cNvPicPr>
            <a:picLocks noChangeAspect="1" noChangeArrowheads="1"/>
          </p:cNvPicPr>
          <p:nvPr/>
        </p:nvPicPr>
        <p:blipFill>
          <a:blip r:embed="rId3">
            <a:extLst>
              <a:ext uri="{28A0092B-C50C-407E-A947-70E740481C1C}">
                <a14:useLocalDpi xmlns:a14="http://schemas.microsoft.com/office/drawing/2010/main" val="0"/>
              </a:ext>
            </a:extLst>
          </a:blip>
          <a:srcRect l="19606" t="6870" r="7918" b="43462"/>
          <a:stretch>
            <a:fillRect/>
          </a:stretch>
        </p:blipFill>
        <p:spPr bwMode="auto">
          <a:xfrm>
            <a:off x="73026" y="0"/>
            <a:ext cx="601114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Line 14"/>
          <p:cNvSpPr>
            <a:spLocks noChangeShapeType="1"/>
          </p:cNvSpPr>
          <p:nvPr/>
        </p:nvSpPr>
        <p:spPr bwMode="auto">
          <a:xfrm>
            <a:off x="2327885" y="1900254"/>
            <a:ext cx="604351" cy="881555"/>
          </a:xfrm>
          <a:prstGeom prst="line">
            <a:avLst/>
          </a:prstGeom>
          <a:ln>
            <a:headEnd type="stealth" w="lg" len="lg"/>
            <a:tailEnd type="stealth" w="lg" len="lg"/>
          </a:ln>
        </p:spPr>
        <p:style>
          <a:lnRef idx="2">
            <a:schemeClr val="accent6"/>
          </a:lnRef>
          <a:fillRef idx="0">
            <a:schemeClr val="accent6"/>
          </a:fillRef>
          <a:effectRef idx="1">
            <a:schemeClr val="accent6"/>
          </a:effectRef>
          <a:fontRef idx="minor">
            <a:schemeClr val="tx1"/>
          </a:fontRef>
        </p:style>
        <p:txBody>
          <a:bodyPr/>
          <a:lstStyle/>
          <a:p>
            <a:endParaRPr lang="en-GB"/>
          </a:p>
        </p:txBody>
      </p:sp>
      <p:sp>
        <p:nvSpPr>
          <p:cNvPr id="87045" name="Oval 15"/>
          <p:cNvSpPr>
            <a:spLocks noChangeArrowheads="1"/>
          </p:cNvSpPr>
          <p:nvPr/>
        </p:nvSpPr>
        <p:spPr bwMode="auto">
          <a:xfrm>
            <a:off x="1476604" y="1227254"/>
            <a:ext cx="997642" cy="703730"/>
          </a:xfrm>
          <a:prstGeom prst="ellipse">
            <a:avLst/>
          </a:prstGeom>
          <a:solidFill>
            <a:srgbClr val="993300">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87046" name="Oval 16"/>
          <p:cNvSpPr>
            <a:spLocks noChangeArrowheads="1"/>
          </p:cNvSpPr>
          <p:nvPr/>
        </p:nvSpPr>
        <p:spPr bwMode="auto">
          <a:xfrm>
            <a:off x="2724689" y="2715766"/>
            <a:ext cx="997641" cy="703730"/>
          </a:xfrm>
          <a:prstGeom prst="ellipse">
            <a:avLst/>
          </a:prstGeom>
          <a:solidFill>
            <a:srgbClr val="993300">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87048" name="Oval 18"/>
          <p:cNvSpPr>
            <a:spLocks noChangeArrowheads="1"/>
          </p:cNvSpPr>
          <p:nvPr/>
        </p:nvSpPr>
        <p:spPr bwMode="auto">
          <a:xfrm>
            <a:off x="2286733" y="135758"/>
            <a:ext cx="686653" cy="703731"/>
          </a:xfrm>
          <a:prstGeom prst="ellipse">
            <a:avLst/>
          </a:prstGeom>
          <a:solidFill>
            <a:srgbClr val="99CCFF">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87049" name="Freeform 19"/>
          <p:cNvSpPr>
            <a:spLocks/>
          </p:cNvSpPr>
          <p:nvPr/>
        </p:nvSpPr>
        <p:spPr bwMode="auto">
          <a:xfrm rot="21153897">
            <a:off x="330257" y="717853"/>
            <a:ext cx="1534397" cy="2130627"/>
          </a:xfrm>
          <a:custGeom>
            <a:avLst/>
            <a:gdLst>
              <a:gd name="T0" fmla="*/ 2147483647 w 1543"/>
              <a:gd name="T1" fmla="*/ 0 h 1670"/>
              <a:gd name="T2" fmla="*/ 0 w 1543"/>
              <a:gd name="T3" fmla="*/ 1224795938 h 1670"/>
              <a:gd name="T4" fmla="*/ 1512094059 w 1543"/>
              <a:gd name="T5" fmla="*/ 2147483647 h 1670"/>
              <a:gd name="T6" fmla="*/ 0 60000 65536"/>
              <a:gd name="T7" fmla="*/ 0 60000 65536"/>
              <a:gd name="T8" fmla="*/ 0 60000 65536"/>
              <a:gd name="T9" fmla="*/ 0 w 1543"/>
              <a:gd name="T10" fmla="*/ 0 h 1670"/>
              <a:gd name="T11" fmla="*/ 1543 w 1543"/>
              <a:gd name="T12" fmla="*/ 1670 h 1670"/>
            </a:gdLst>
            <a:ahLst/>
            <a:cxnLst>
              <a:cxn ang="T6">
                <a:pos x="T0" y="T1"/>
              </a:cxn>
              <a:cxn ang="T7">
                <a:pos x="T2" y="T3"/>
              </a:cxn>
              <a:cxn ang="T8">
                <a:pos x="T4" y="T5"/>
              </a:cxn>
            </a:cxnLst>
            <a:rect l="T9" t="T10" r="T11" b="T12"/>
            <a:pathLst>
              <a:path w="1543" h="1670">
                <a:moveTo>
                  <a:pt x="1543" y="0"/>
                </a:moveTo>
                <a:lnTo>
                  <a:pt x="0" y="486"/>
                </a:lnTo>
                <a:lnTo>
                  <a:pt x="600" y="1670"/>
                </a:lnTo>
              </a:path>
            </a:pathLst>
          </a:custGeom>
          <a:ln>
            <a:headEnd type="stealth" w="lg" len="lg"/>
            <a:tailEnd type="stealth" w="lg" len="lg"/>
          </a:ln>
        </p:spPr>
        <p:style>
          <a:lnRef idx="2">
            <a:schemeClr val="accent6"/>
          </a:lnRef>
          <a:fillRef idx="0">
            <a:schemeClr val="accent6"/>
          </a:fillRef>
          <a:effectRef idx="1">
            <a:schemeClr val="accent6"/>
          </a:effectRef>
          <a:fontRef idx="minor">
            <a:schemeClr val="tx1"/>
          </a:fontRef>
        </p:style>
        <p:txBody>
          <a:bodyPr/>
          <a:lstStyle/>
          <a:p>
            <a:endParaRPr lang="en-GB"/>
          </a:p>
        </p:txBody>
      </p:sp>
      <p:sp>
        <p:nvSpPr>
          <p:cNvPr id="14" name="Oval 18"/>
          <p:cNvSpPr>
            <a:spLocks noChangeArrowheads="1"/>
          </p:cNvSpPr>
          <p:nvPr/>
        </p:nvSpPr>
        <p:spPr bwMode="auto">
          <a:xfrm>
            <a:off x="1033697" y="2715763"/>
            <a:ext cx="686653" cy="703731"/>
          </a:xfrm>
          <a:prstGeom prst="ellipse">
            <a:avLst/>
          </a:prstGeom>
          <a:solidFill>
            <a:srgbClr val="99CCFF">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grpSp>
        <p:nvGrpSpPr>
          <p:cNvPr id="15" name="14 Grupo"/>
          <p:cNvGrpSpPr/>
          <p:nvPr/>
        </p:nvGrpSpPr>
        <p:grpSpPr>
          <a:xfrm>
            <a:off x="5148063" y="0"/>
            <a:ext cx="4752529" cy="981290"/>
            <a:chOff x="5148063" y="0"/>
            <a:chExt cx="4752529" cy="981290"/>
          </a:xfrm>
        </p:grpSpPr>
        <p:pic>
          <p:nvPicPr>
            <p:cNvPr id="16" name="Picture 4" descr="http://www.dicyt.com/data/79/39879_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594"/>
            <p:cNvSpPr txBox="1"/>
            <p:nvPr/>
          </p:nvSpPr>
          <p:spPr>
            <a:xfrm>
              <a:off x="5148063" y="123478"/>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Resultados</a:t>
              </a:r>
              <a:endParaRPr lang="es-PA" sz="2400" dirty="0">
                <a:solidFill>
                  <a:schemeClr val="tx1"/>
                </a:solidFill>
                <a:latin typeface="Source Sans Pro"/>
                <a:ea typeface="Source Sans Pro"/>
                <a:cs typeface="Source Sans Pro"/>
                <a:sym typeface="Source Sans Pro"/>
              </a:endParaRPr>
            </a:p>
          </p:txBody>
        </p:sp>
        <p:sp>
          <p:nvSpPr>
            <p:cNvPr id="18" name="17 Rectángulo"/>
            <p:cNvSpPr/>
            <p:nvPr/>
          </p:nvSpPr>
          <p:spPr>
            <a:xfrm>
              <a:off x="5652985" y="505004"/>
              <a:ext cx="3743551" cy="338554"/>
            </a:xfrm>
            <a:prstGeom prst="rect">
              <a:avLst/>
            </a:prstGeom>
          </p:spPr>
          <p:txBody>
            <a:bodyPr wrap="square">
              <a:spAutoFit/>
            </a:bodyPr>
            <a:lstStyle/>
            <a:p>
              <a:pPr algn="ctr"/>
              <a:r>
                <a:rPr lang="es-ES" sz="1600" dirty="0" smtClean="0"/>
                <a:t>Por Sitios</a:t>
              </a:r>
              <a:endParaRPr lang="en-GB" sz="1600" dirty="0"/>
            </a:p>
          </p:txBody>
        </p:sp>
      </p:grpSp>
      <p:sp>
        <p:nvSpPr>
          <p:cNvPr id="19" name="Text Box 17"/>
          <p:cNvSpPr txBox="1">
            <a:spLocks noChangeArrowheads="1"/>
          </p:cNvSpPr>
          <p:nvPr/>
        </p:nvSpPr>
        <p:spPr bwMode="auto">
          <a:xfrm>
            <a:off x="4358463" y="3090782"/>
            <a:ext cx="1607343" cy="1692771"/>
          </a:xfrm>
          <a:prstGeom prst="rect">
            <a:avLst/>
          </a:prstGeom>
          <a:solidFill>
            <a:schemeClr val="bg1"/>
          </a:solidFill>
          <a:ln w="3175">
            <a:solidFill>
              <a:schemeClr val="bg1">
                <a:lumMod val="65000"/>
              </a:schemeClr>
            </a:solidFill>
            <a:miter lim="800000"/>
            <a:headEnd/>
            <a:tailEnd/>
          </a:ln>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GB" altLang="en-US" sz="1100" b="1" dirty="0">
                <a:latin typeface="Century Gothic" pitchFamily="34" charset="0"/>
              </a:rPr>
              <a:t>SITES </a:t>
            </a:r>
            <a:r>
              <a:rPr lang="en-GB" altLang="en-US" sz="1050" dirty="0">
                <a:latin typeface="Century Gothic" pitchFamily="34" charset="0"/>
              </a:rPr>
              <a:t>(points)</a:t>
            </a:r>
            <a:endParaRPr lang="en-GB" altLang="en-US" sz="1100" dirty="0">
              <a:latin typeface="Century Gothic" pitchFamily="34" charset="0"/>
            </a:endParaRPr>
          </a:p>
          <a:p>
            <a:pPr eaLnBrk="1" hangingPunct="1">
              <a:spcBef>
                <a:spcPct val="50000"/>
              </a:spcBef>
            </a:pPr>
            <a:r>
              <a:rPr lang="en-GB" altLang="en-US" sz="1100" b="1" dirty="0">
                <a:solidFill>
                  <a:srgbClr val="996633"/>
                </a:solidFill>
                <a:latin typeface="Century Gothic" pitchFamily="34" charset="0"/>
              </a:rPr>
              <a:t>+ B – BERLENGAS</a:t>
            </a:r>
          </a:p>
          <a:p>
            <a:pPr eaLnBrk="1" hangingPunct="1">
              <a:spcBef>
                <a:spcPct val="50000"/>
              </a:spcBef>
            </a:pPr>
            <a:r>
              <a:rPr lang="en-GB" altLang="en-US" sz="1100" b="1" dirty="0">
                <a:solidFill>
                  <a:srgbClr val="7F7F7F"/>
                </a:solidFill>
                <a:latin typeface="Century Gothic" pitchFamily="34" charset="0"/>
              </a:rPr>
              <a:t>■ E – ESTELAS</a:t>
            </a:r>
          </a:p>
          <a:p>
            <a:pPr eaLnBrk="1" hangingPunct="1">
              <a:spcBef>
                <a:spcPct val="50000"/>
              </a:spcBef>
            </a:pPr>
            <a:r>
              <a:rPr lang="en-GB" altLang="en-US" sz="1100" b="1" dirty="0">
                <a:solidFill>
                  <a:srgbClr val="00B0F0"/>
                </a:solidFill>
                <a:latin typeface="Century Gothic" pitchFamily="34" charset="0"/>
              </a:rPr>
              <a:t>● F – FARILHÕES</a:t>
            </a:r>
            <a:endParaRPr lang="en-GB" altLang="en-US" sz="200" b="1" dirty="0">
              <a:solidFill>
                <a:srgbClr val="00B0F0"/>
              </a:solidFill>
              <a:latin typeface="Century Gothic" pitchFamily="34" charset="0"/>
            </a:endParaRPr>
          </a:p>
          <a:p>
            <a:pPr eaLnBrk="1" hangingPunct="1">
              <a:spcBef>
                <a:spcPct val="50000"/>
              </a:spcBef>
            </a:pPr>
            <a:r>
              <a:rPr lang="en-GB" altLang="en-US" sz="1600" b="1" dirty="0">
                <a:latin typeface="Century Gothic" pitchFamily="34" charset="0"/>
              </a:rPr>
              <a:t>→</a:t>
            </a:r>
            <a:r>
              <a:rPr lang="pt-PT" altLang="en-US" sz="1600" dirty="0">
                <a:solidFill>
                  <a:srgbClr val="00B0F0"/>
                </a:solidFill>
                <a:latin typeface="Century Gothic" pitchFamily="34" charset="0"/>
              </a:rPr>
              <a:t> </a:t>
            </a:r>
            <a:r>
              <a:rPr lang="en-GB" altLang="en-US" sz="1100" b="1" dirty="0">
                <a:latin typeface="Century Gothic" pitchFamily="34" charset="0"/>
              </a:rPr>
              <a:t>FEEDING GUILDS</a:t>
            </a:r>
          </a:p>
          <a:p>
            <a:pPr eaLnBrk="1" hangingPunct="1">
              <a:spcBef>
                <a:spcPct val="50000"/>
              </a:spcBef>
            </a:pPr>
            <a:r>
              <a:rPr lang="en-GB" altLang="en-US" sz="1050" dirty="0">
                <a:latin typeface="Century Gothic" pitchFamily="34" charset="0"/>
              </a:rPr>
              <a:t>(variables)</a:t>
            </a:r>
            <a:endParaRPr lang="en-GB" altLang="en-US" sz="1100" dirty="0">
              <a:latin typeface="Century Gothic" pitchFamily="34" charset="0"/>
            </a:endParaRPr>
          </a:p>
        </p:txBody>
      </p:sp>
    </p:spTree>
    <p:extLst>
      <p:ext uri="{BB962C8B-B14F-4D97-AF65-F5344CB8AC3E}">
        <p14:creationId xmlns:p14="http://schemas.microsoft.com/office/powerpoint/2010/main" val="65092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7045"/>
                                        </p:tgtEl>
                                        <p:attrNameLst>
                                          <p:attrName>style.visibility</p:attrName>
                                        </p:attrNameLst>
                                      </p:cBhvr>
                                      <p:to>
                                        <p:strVal val="visible"/>
                                      </p:to>
                                    </p:set>
                                    <p:animEffect transition="in" filter="barn(inVertical)">
                                      <p:cBhvr>
                                        <p:cTn id="7" dur="500"/>
                                        <p:tgtEl>
                                          <p:spTgt spid="8704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7046"/>
                                        </p:tgtEl>
                                        <p:attrNameLst>
                                          <p:attrName>style.visibility</p:attrName>
                                        </p:attrNameLst>
                                      </p:cBhvr>
                                      <p:to>
                                        <p:strVal val="visible"/>
                                      </p:to>
                                    </p:set>
                                    <p:animEffect transition="in" filter="barn(inVertical)">
                                      <p:cBhvr>
                                        <p:cTn id="10" dur="500"/>
                                        <p:tgtEl>
                                          <p:spTgt spid="87046"/>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87044"/>
                                        </p:tgtEl>
                                        <p:attrNameLst>
                                          <p:attrName>style.visibility</p:attrName>
                                        </p:attrNameLst>
                                      </p:cBhvr>
                                      <p:to>
                                        <p:strVal val="visible"/>
                                      </p:to>
                                    </p:set>
                                    <p:animEffect transition="in" filter="barn(inVertical)">
                                      <p:cBhvr>
                                        <p:cTn id="14" dur="500"/>
                                        <p:tgtEl>
                                          <p:spTgt spid="87044"/>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87048"/>
                                        </p:tgtEl>
                                        <p:attrNameLst>
                                          <p:attrName>style.visibility</p:attrName>
                                        </p:attrNameLst>
                                      </p:cBhvr>
                                      <p:to>
                                        <p:strVal val="visible"/>
                                      </p:to>
                                    </p:set>
                                    <p:animEffect transition="in" filter="barn(inVertical)">
                                      <p:cBhvr>
                                        <p:cTn id="18" dur="500"/>
                                        <p:tgtEl>
                                          <p:spTgt spid="8704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par>
                          <p:cTn id="22" fill="hold">
                            <p:stCondLst>
                              <p:cond delay="1500"/>
                            </p:stCondLst>
                            <p:childTnLst>
                              <p:par>
                                <p:cTn id="23" presetID="16" presetClass="entr" presetSubtype="21" fill="hold" grpId="0" nodeType="afterEffect">
                                  <p:stCondLst>
                                    <p:cond delay="0"/>
                                  </p:stCondLst>
                                  <p:childTnLst>
                                    <p:set>
                                      <p:cBhvr>
                                        <p:cTn id="24" dur="1" fill="hold">
                                          <p:stCondLst>
                                            <p:cond delay="0"/>
                                          </p:stCondLst>
                                        </p:cTn>
                                        <p:tgtEl>
                                          <p:spTgt spid="87049"/>
                                        </p:tgtEl>
                                        <p:attrNameLst>
                                          <p:attrName>style.visibility</p:attrName>
                                        </p:attrNameLst>
                                      </p:cBhvr>
                                      <p:to>
                                        <p:strVal val="visible"/>
                                      </p:to>
                                    </p:set>
                                    <p:animEffect transition="in" filter="barn(inVertical)">
                                      <p:cBhvr>
                                        <p:cTn id="25" dur="500"/>
                                        <p:tgtEl>
                                          <p:spTgt spid="87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animBg="1"/>
      <p:bldP spid="87045" grpId="0" animBg="1"/>
      <p:bldP spid="87046" grpId="0" animBg="1"/>
      <p:bldP spid="87048" grpId="0" animBg="1"/>
      <p:bldP spid="87049"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467"/>
          <p:cNvSpPr txBox="1">
            <a:spLocks/>
          </p:cNvSpPr>
          <p:nvPr/>
        </p:nvSpPr>
        <p:spPr>
          <a:xfrm>
            <a:off x="2339752" y="-164554"/>
            <a:ext cx="4278813" cy="71713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smtClean="0">
                <a:solidFill>
                  <a:schemeClr val="tx1"/>
                </a:solidFill>
              </a:rPr>
              <a:t>1. Introducción</a:t>
            </a:r>
            <a:endParaRPr lang="en" sz="2400" dirty="0">
              <a:solidFill>
                <a:schemeClr val="tx1"/>
              </a:solidFill>
            </a:endParaRPr>
          </a:p>
        </p:txBody>
      </p:sp>
      <p:sp>
        <p:nvSpPr>
          <p:cNvPr id="4" name="Shape 594"/>
          <p:cNvSpPr txBox="1"/>
          <p:nvPr/>
        </p:nvSpPr>
        <p:spPr>
          <a:xfrm>
            <a:off x="2555775" y="483518"/>
            <a:ext cx="4104457"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Análisis Multivariante</a:t>
            </a:r>
            <a:endParaRPr lang="es-PA" sz="2400" dirty="0">
              <a:solidFill>
                <a:schemeClr val="tx1"/>
              </a:solidFill>
              <a:latin typeface="Source Sans Pro"/>
              <a:ea typeface="Source Sans Pro"/>
              <a:cs typeface="Source Sans Pro"/>
              <a:sym typeface="Source Sans Pro"/>
            </a:endParaRPr>
          </a:p>
        </p:txBody>
      </p:sp>
      <p:sp>
        <p:nvSpPr>
          <p:cNvPr id="6" name="5 Rectángulo"/>
          <p:cNvSpPr/>
          <p:nvPr/>
        </p:nvSpPr>
        <p:spPr>
          <a:xfrm>
            <a:off x="683568" y="1016605"/>
            <a:ext cx="7568115" cy="3139321"/>
          </a:xfrm>
          <a:prstGeom prst="rect">
            <a:avLst/>
          </a:prstGeom>
        </p:spPr>
        <p:txBody>
          <a:bodyPr wrap="square">
            <a:spAutoFit/>
          </a:bodyPr>
          <a:lstStyle/>
          <a:p>
            <a:pPr algn="just"/>
            <a:r>
              <a:rPr lang="es-ES" sz="1800" dirty="0"/>
              <a:t>En el </a:t>
            </a:r>
            <a:r>
              <a:rPr lang="es-ES" sz="1800" dirty="0" smtClean="0"/>
              <a:t>Análisis </a:t>
            </a:r>
            <a:r>
              <a:rPr lang="es-ES" sz="1800" dirty="0"/>
              <a:t>M</a:t>
            </a:r>
            <a:r>
              <a:rPr lang="es-ES" sz="1800" dirty="0" smtClean="0"/>
              <a:t>ultivariante </a:t>
            </a:r>
            <a:r>
              <a:rPr lang="es-ES" sz="1800" dirty="0"/>
              <a:t>se pueden encontrar diversas tipos de técnicas, de acuerdo con </a:t>
            </a:r>
            <a:r>
              <a:rPr lang="es-ES" sz="1800" dirty="0" smtClean="0"/>
              <a:t>un criterio muy </a:t>
            </a:r>
            <a:r>
              <a:rPr lang="es-ES" sz="1800" dirty="0"/>
              <a:t>general </a:t>
            </a:r>
            <a:r>
              <a:rPr lang="es-ES" sz="1800" dirty="0" smtClean="0"/>
              <a:t>podrían clasificarse de la siguiente manera:</a:t>
            </a:r>
          </a:p>
          <a:p>
            <a:pPr algn="just"/>
            <a:endParaRPr lang="en-GB" sz="1800" dirty="0"/>
          </a:p>
          <a:p>
            <a:pPr marL="285750" lvl="0" indent="-285750" algn="just">
              <a:buFont typeface="Arial" panose="020B0604020202020204" pitchFamily="34" charset="0"/>
              <a:buChar char="•"/>
            </a:pPr>
            <a:r>
              <a:rPr lang="es-ES" sz="1800" b="1" u="sng" dirty="0"/>
              <a:t>Técnicas descriptivas</a:t>
            </a:r>
            <a:r>
              <a:rPr lang="es-ES" sz="1800" b="1" dirty="0"/>
              <a:t>: </a:t>
            </a:r>
            <a:r>
              <a:rPr lang="es-ES" sz="1800" dirty="0"/>
              <a:t>A</a:t>
            </a:r>
            <a:r>
              <a:rPr lang="es-ES" sz="1800" dirty="0" smtClean="0"/>
              <a:t>nálisis </a:t>
            </a:r>
            <a:r>
              <a:rPr lang="es-ES" sz="1800" dirty="0"/>
              <a:t>de </a:t>
            </a:r>
            <a:r>
              <a:rPr lang="es-ES" sz="1800" dirty="0" smtClean="0"/>
              <a:t>Componentes </a:t>
            </a:r>
            <a:r>
              <a:rPr lang="es-ES" sz="1800" dirty="0"/>
              <a:t>P</a:t>
            </a:r>
            <a:r>
              <a:rPr lang="es-ES" sz="1800" dirty="0" smtClean="0"/>
              <a:t>rincipales</a:t>
            </a:r>
            <a:r>
              <a:rPr lang="es-ES" sz="1800" dirty="0"/>
              <a:t>, </a:t>
            </a:r>
            <a:r>
              <a:rPr lang="es-ES" sz="1800" dirty="0" smtClean="0"/>
              <a:t>Análisis </a:t>
            </a:r>
            <a:r>
              <a:rPr lang="es-ES" sz="1800" dirty="0"/>
              <a:t>F</a:t>
            </a:r>
            <a:r>
              <a:rPr lang="es-ES" sz="1800" dirty="0" smtClean="0"/>
              <a:t>actorial </a:t>
            </a:r>
            <a:r>
              <a:rPr lang="es-ES" sz="1800" dirty="0"/>
              <a:t>de </a:t>
            </a:r>
            <a:r>
              <a:rPr lang="es-ES" sz="1800" dirty="0" smtClean="0"/>
              <a:t>Correspondencias</a:t>
            </a:r>
            <a:r>
              <a:rPr lang="es-ES" sz="1800" dirty="0"/>
              <a:t>, Biplots, Análisis de </a:t>
            </a:r>
            <a:r>
              <a:rPr lang="es-ES" sz="1800" dirty="0" smtClean="0"/>
              <a:t>Conglomerados</a:t>
            </a:r>
            <a:r>
              <a:rPr lang="es-ES" sz="1800" dirty="0"/>
              <a:t>, </a:t>
            </a:r>
            <a:r>
              <a:rPr lang="es-ES" sz="1800" dirty="0" smtClean="0"/>
              <a:t>Escalamiento Multidimensional, </a:t>
            </a:r>
            <a:r>
              <a:rPr lang="es-ES" sz="1800" dirty="0"/>
              <a:t>etc</a:t>
            </a:r>
            <a:r>
              <a:rPr lang="es-ES" sz="1800" dirty="0" smtClean="0"/>
              <a:t>.</a:t>
            </a:r>
          </a:p>
          <a:p>
            <a:pPr marL="285750" lvl="0" indent="-285750" algn="just">
              <a:buFont typeface="Arial" panose="020B0604020202020204" pitchFamily="34" charset="0"/>
              <a:buChar char="•"/>
            </a:pPr>
            <a:endParaRPr lang="en-GB" sz="1800" dirty="0"/>
          </a:p>
          <a:p>
            <a:pPr marL="285750" lvl="0" indent="-285750" algn="just">
              <a:buFont typeface="Arial" panose="020B0604020202020204" pitchFamily="34" charset="0"/>
              <a:buChar char="•"/>
            </a:pPr>
            <a:r>
              <a:rPr lang="es-ES" sz="1800" b="1" u="sng" dirty="0"/>
              <a:t>Técnicas inferenciales</a:t>
            </a:r>
            <a:r>
              <a:rPr lang="es-ES" sz="1800" b="1" dirty="0"/>
              <a:t>:</a:t>
            </a:r>
            <a:r>
              <a:rPr lang="es-ES" sz="1800" dirty="0"/>
              <a:t> </a:t>
            </a:r>
            <a:r>
              <a:rPr lang="es-ES" sz="1800" dirty="0" smtClean="0"/>
              <a:t>Análisis </a:t>
            </a:r>
            <a:r>
              <a:rPr lang="es-ES" sz="1800" dirty="0"/>
              <a:t>D</a:t>
            </a:r>
            <a:r>
              <a:rPr lang="es-ES" sz="1800" dirty="0" smtClean="0"/>
              <a:t>iscriminante</a:t>
            </a:r>
            <a:r>
              <a:rPr lang="es-ES" sz="1800" dirty="0"/>
              <a:t>, </a:t>
            </a:r>
            <a:r>
              <a:rPr lang="es-ES" sz="1800" dirty="0" smtClean="0"/>
              <a:t>Correlación </a:t>
            </a:r>
            <a:r>
              <a:rPr lang="es-ES" sz="1800" dirty="0"/>
              <a:t>C</a:t>
            </a:r>
            <a:r>
              <a:rPr lang="es-ES" sz="1800" dirty="0" smtClean="0"/>
              <a:t>anónica</a:t>
            </a:r>
            <a:r>
              <a:rPr lang="es-ES" sz="1800" dirty="0"/>
              <a:t>, </a:t>
            </a:r>
            <a:r>
              <a:rPr lang="es-ES" sz="1800" dirty="0" smtClean="0"/>
              <a:t>Análisis </a:t>
            </a:r>
            <a:r>
              <a:rPr lang="es-ES" sz="1800" dirty="0"/>
              <a:t>de </a:t>
            </a:r>
            <a:r>
              <a:rPr lang="es-ES" sz="1800" dirty="0" smtClean="0"/>
              <a:t>Componentes </a:t>
            </a:r>
            <a:r>
              <a:rPr lang="es-ES" sz="1800" dirty="0"/>
              <a:t>P</a:t>
            </a:r>
            <a:r>
              <a:rPr lang="es-ES" sz="1800" dirty="0" smtClean="0"/>
              <a:t>rincipales</a:t>
            </a:r>
            <a:r>
              <a:rPr lang="es-ES" sz="1800" dirty="0"/>
              <a:t>, </a:t>
            </a:r>
            <a:r>
              <a:rPr lang="es-ES" sz="1800" dirty="0" smtClean="0"/>
              <a:t>Análisis Factorial</a:t>
            </a:r>
            <a:r>
              <a:rPr lang="es-ES" sz="1800" dirty="0"/>
              <a:t>, </a:t>
            </a:r>
            <a:r>
              <a:rPr lang="es-ES" sz="1800" dirty="0" smtClean="0"/>
              <a:t>Regresión </a:t>
            </a:r>
            <a:r>
              <a:rPr lang="es-ES" sz="1800" dirty="0"/>
              <a:t>M</a:t>
            </a:r>
            <a:r>
              <a:rPr lang="es-ES" sz="1800" dirty="0" smtClean="0"/>
              <a:t>ultivariante</a:t>
            </a:r>
            <a:r>
              <a:rPr lang="es-ES" sz="1800" dirty="0"/>
              <a:t>, </a:t>
            </a:r>
            <a:r>
              <a:rPr lang="es-ES" sz="1800" dirty="0" smtClean="0"/>
              <a:t>Modelos </a:t>
            </a:r>
            <a:r>
              <a:rPr lang="es-ES" sz="1800" dirty="0"/>
              <a:t>de </a:t>
            </a:r>
            <a:r>
              <a:rPr lang="es-ES" sz="1800" dirty="0" smtClean="0"/>
              <a:t>Ecuaciones </a:t>
            </a:r>
            <a:r>
              <a:rPr lang="es-ES" sz="1800" dirty="0"/>
              <a:t>S</a:t>
            </a:r>
            <a:r>
              <a:rPr lang="es-ES" sz="1800" dirty="0" smtClean="0"/>
              <a:t>imultáneas</a:t>
            </a:r>
            <a:r>
              <a:rPr lang="es-ES" sz="1800" dirty="0"/>
              <a:t>.</a:t>
            </a:r>
            <a:endParaRPr lang="en-GB" sz="1800" dirty="0"/>
          </a:p>
        </p:txBody>
      </p:sp>
      <p:sp>
        <p:nvSpPr>
          <p:cNvPr id="7" name="6 Rectángulo"/>
          <p:cNvSpPr/>
          <p:nvPr/>
        </p:nvSpPr>
        <p:spPr>
          <a:xfrm>
            <a:off x="611560" y="1995686"/>
            <a:ext cx="7632848" cy="115212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7 Rectángulo"/>
          <p:cNvSpPr/>
          <p:nvPr/>
        </p:nvSpPr>
        <p:spPr>
          <a:xfrm>
            <a:off x="5832232" y="2427766"/>
            <a:ext cx="828000" cy="288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386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 Grupo"/>
          <p:cNvGrpSpPr/>
          <p:nvPr/>
        </p:nvGrpSpPr>
        <p:grpSpPr>
          <a:xfrm>
            <a:off x="5148063" y="0"/>
            <a:ext cx="4752529" cy="981290"/>
            <a:chOff x="5148063" y="0"/>
            <a:chExt cx="4752529" cy="981290"/>
          </a:xfrm>
        </p:grpSpPr>
        <p:pic>
          <p:nvPicPr>
            <p:cNvPr id="3" name="Picture 4" descr="http://www.dicyt.com/data/79/39879_m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
          <p:nvSpPr>
            <p:cNvPr id="4" name="Shape 594"/>
            <p:cNvSpPr txBox="1"/>
            <p:nvPr/>
          </p:nvSpPr>
          <p:spPr>
            <a:xfrm>
              <a:off x="5148063" y="123478"/>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Resultados</a:t>
              </a:r>
              <a:endParaRPr lang="es-PA" sz="2400" dirty="0">
                <a:solidFill>
                  <a:schemeClr val="tx1"/>
                </a:solidFill>
                <a:latin typeface="Source Sans Pro"/>
                <a:ea typeface="Source Sans Pro"/>
                <a:cs typeface="Source Sans Pro"/>
                <a:sym typeface="Source Sans Pro"/>
              </a:endParaRPr>
            </a:p>
          </p:txBody>
        </p:sp>
        <p:sp>
          <p:nvSpPr>
            <p:cNvPr id="5" name="4 Rectángulo"/>
            <p:cNvSpPr/>
            <p:nvPr/>
          </p:nvSpPr>
          <p:spPr>
            <a:xfrm>
              <a:off x="5652985" y="505004"/>
              <a:ext cx="3743551" cy="338554"/>
            </a:xfrm>
            <a:prstGeom prst="rect">
              <a:avLst/>
            </a:prstGeom>
          </p:spPr>
          <p:txBody>
            <a:bodyPr wrap="square">
              <a:spAutoFit/>
            </a:bodyPr>
            <a:lstStyle/>
            <a:p>
              <a:pPr algn="ctr"/>
              <a:r>
                <a:rPr lang="es-ES" sz="1600" dirty="0" smtClean="0"/>
                <a:t>Por Sitios</a:t>
              </a:r>
              <a:endParaRPr lang="en-GB" sz="1600" dirty="0"/>
            </a:p>
          </p:txBody>
        </p:sp>
      </p:grpSp>
      <p:pic>
        <p:nvPicPr>
          <p:cNvPr id="8" name="Picture 11"/>
          <p:cNvPicPr>
            <a:picLocks noChangeAspect="1" noChangeArrowheads="1"/>
          </p:cNvPicPr>
          <p:nvPr/>
        </p:nvPicPr>
        <p:blipFill>
          <a:blip r:embed="rId4">
            <a:extLst>
              <a:ext uri="{28A0092B-C50C-407E-A947-70E740481C1C}">
                <a14:useLocalDpi xmlns:a14="http://schemas.microsoft.com/office/drawing/2010/main" val="0"/>
              </a:ext>
            </a:extLst>
          </a:blip>
          <a:srcRect l="19868" t="7080" r="8240" b="43672"/>
          <a:stretch>
            <a:fillRect/>
          </a:stretch>
        </p:blipFill>
        <p:spPr bwMode="auto">
          <a:xfrm>
            <a:off x="115759" y="0"/>
            <a:ext cx="625644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6"/>
          <p:cNvSpPr>
            <a:spLocks noChangeArrowheads="1"/>
          </p:cNvSpPr>
          <p:nvPr/>
        </p:nvSpPr>
        <p:spPr bwMode="auto">
          <a:xfrm>
            <a:off x="2390943" y="768601"/>
            <a:ext cx="569109" cy="616240"/>
          </a:xfrm>
          <a:prstGeom prst="ellipse">
            <a:avLst/>
          </a:prstGeom>
          <a:solidFill>
            <a:srgbClr val="993300">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10" name="Oval 7"/>
          <p:cNvSpPr>
            <a:spLocks noChangeArrowheads="1"/>
          </p:cNvSpPr>
          <p:nvPr/>
        </p:nvSpPr>
        <p:spPr bwMode="auto">
          <a:xfrm>
            <a:off x="1709014" y="2928843"/>
            <a:ext cx="681928" cy="616240"/>
          </a:xfrm>
          <a:prstGeom prst="ellipse">
            <a:avLst/>
          </a:prstGeom>
          <a:solidFill>
            <a:srgbClr val="993300">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11" name="Freeform 10"/>
          <p:cNvSpPr>
            <a:spLocks/>
          </p:cNvSpPr>
          <p:nvPr/>
        </p:nvSpPr>
        <p:spPr bwMode="auto">
          <a:xfrm>
            <a:off x="536950" y="1016185"/>
            <a:ext cx="1853993" cy="2071819"/>
          </a:xfrm>
          <a:custGeom>
            <a:avLst/>
            <a:gdLst>
              <a:gd name="T0" fmla="*/ 2147483647 w 1479"/>
              <a:gd name="T1" fmla="*/ 0 h 1523"/>
              <a:gd name="T2" fmla="*/ 0 w 1479"/>
              <a:gd name="T3" fmla="*/ 955138227 h 1523"/>
              <a:gd name="T4" fmla="*/ 2147483647 w 1479"/>
              <a:gd name="T5" fmla="*/ 2147483647 h 1523"/>
              <a:gd name="T6" fmla="*/ 0 60000 65536"/>
              <a:gd name="T7" fmla="*/ 0 60000 65536"/>
              <a:gd name="T8" fmla="*/ 0 60000 65536"/>
              <a:gd name="T9" fmla="*/ 0 w 1479"/>
              <a:gd name="T10" fmla="*/ 0 h 1523"/>
              <a:gd name="T11" fmla="*/ 1479 w 1479"/>
              <a:gd name="T12" fmla="*/ 1523 h 1523"/>
            </a:gdLst>
            <a:ahLst/>
            <a:cxnLst>
              <a:cxn ang="T6">
                <a:pos x="T0" y="T1"/>
              </a:cxn>
              <a:cxn ang="T7">
                <a:pos x="T2" y="T3"/>
              </a:cxn>
              <a:cxn ang="T8">
                <a:pos x="T4" y="T5"/>
              </a:cxn>
            </a:cxnLst>
            <a:rect l="T9" t="T10" r="T11" b="T12"/>
            <a:pathLst>
              <a:path w="1479" h="1523">
                <a:moveTo>
                  <a:pt x="1479" y="0"/>
                </a:moveTo>
                <a:lnTo>
                  <a:pt x="0" y="379"/>
                </a:lnTo>
                <a:lnTo>
                  <a:pt x="1056" y="1523"/>
                </a:lnTo>
              </a:path>
            </a:pathLst>
          </a:custGeom>
          <a:ln>
            <a:headEnd type="stealth" w="lg" len="lg"/>
            <a:tailEnd type="stealth" w="lg" len="lg"/>
          </a:ln>
        </p:spPr>
        <p:style>
          <a:lnRef idx="2">
            <a:schemeClr val="accent6"/>
          </a:lnRef>
          <a:fillRef idx="0">
            <a:schemeClr val="accent6"/>
          </a:fillRef>
          <a:effectRef idx="1">
            <a:schemeClr val="accent6"/>
          </a:effectRef>
          <a:fontRef idx="minor">
            <a:schemeClr val="tx1"/>
          </a:fontRef>
        </p:style>
        <p:txBody>
          <a:bodyPr/>
          <a:lstStyle/>
          <a:p>
            <a:endParaRPr lang="en-GB"/>
          </a:p>
        </p:txBody>
      </p:sp>
      <p:sp>
        <p:nvSpPr>
          <p:cNvPr id="12" name="Oval 12"/>
          <p:cNvSpPr>
            <a:spLocks noChangeArrowheads="1"/>
          </p:cNvSpPr>
          <p:nvPr/>
        </p:nvSpPr>
        <p:spPr bwMode="auto">
          <a:xfrm rot="21308981">
            <a:off x="3015208" y="1503192"/>
            <a:ext cx="3299329" cy="801248"/>
          </a:xfrm>
          <a:prstGeom prst="ellipse">
            <a:avLst/>
          </a:prstGeom>
          <a:solidFill>
            <a:srgbClr val="99CC00">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13" name="Text Box 17"/>
          <p:cNvSpPr txBox="1">
            <a:spLocks noChangeArrowheads="1"/>
          </p:cNvSpPr>
          <p:nvPr/>
        </p:nvSpPr>
        <p:spPr bwMode="auto">
          <a:xfrm>
            <a:off x="4572000" y="2946276"/>
            <a:ext cx="1607343" cy="1692771"/>
          </a:xfrm>
          <a:prstGeom prst="rect">
            <a:avLst/>
          </a:prstGeom>
          <a:solidFill>
            <a:schemeClr val="bg1"/>
          </a:solidFill>
          <a:ln w="3175">
            <a:solidFill>
              <a:schemeClr val="bg1">
                <a:lumMod val="65000"/>
              </a:schemeClr>
            </a:solidFill>
            <a:miter lim="800000"/>
            <a:headEnd/>
            <a:tailEnd/>
          </a:ln>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GB" altLang="en-US" sz="1100" b="1" dirty="0">
                <a:latin typeface="Century Gothic" pitchFamily="34" charset="0"/>
              </a:rPr>
              <a:t>SITES </a:t>
            </a:r>
            <a:r>
              <a:rPr lang="en-GB" altLang="en-US" sz="1050" dirty="0">
                <a:latin typeface="Century Gothic" pitchFamily="34" charset="0"/>
              </a:rPr>
              <a:t>(points)</a:t>
            </a:r>
            <a:endParaRPr lang="en-GB" altLang="en-US" sz="1100" dirty="0">
              <a:latin typeface="Century Gothic" pitchFamily="34" charset="0"/>
            </a:endParaRPr>
          </a:p>
          <a:p>
            <a:pPr eaLnBrk="1" hangingPunct="1">
              <a:spcBef>
                <a:spcPct val="50000"/>
              </a:spcBef>
            </a:pPr>
            <a:r>
              <a:rPr lang="en-GB" altLang="en-US" sz="1100" b="1" dirty="0">
                <a:solidFill>
                  <a:srgbClr val="996633"/>
                </a:solidFill>
                <a:latin typeface="Century Gothic" pitchFamily="34" charset="0"/>
              </a:rPr>
              <a:t>+ B – BERLENGAS</a:t>
            </a:r>
          </a:p>
          <a:p>
            <a:pPr eaLnBrk="1" hangingPunct="1">
              <a:spcBef>
                <a:spcPct val="50000"/>
              </a:spcBef>
            </a:pPr>
            <a:r>
              <a:rPr lang="en-GB" altLang="en-US" sz="1100" b="1" dirty="0">
                <a:solidFill>
                  <a:srgbClr val="7F7F7F"/>
                </a:solidFill>
                <a:latin typeface="Century Gothic" pitchFamily="34" charset="0"/>
              </a:rPr>
              <a:t>■ E – ESTELAS</a:t>
            </a:r>
          </a:p>
          <a:p>
            <a:pPr eaLnBrk="1" hangingPunct="1">
              <a:spcBef>
                <a:spcPct val="50000"/>
              </a:spcBef>
            </a:pPr>
            <a:r>
              <a:rPr lang="en-GB" altLang="en-US" sz="1100" b="1" dirty="0">
                <a:solidFill>
                  <a:srgbClr val="00B0F0"/>
                </a:solidFill>
                <a:latin typeface="Century Gothic" pitchFamily="34" charset="0"/>
              </a:rPr>
              <a:t>● F – FARILHÕES</a:t>
            </a:r>
            <a:endParaRPr lang="en-GB" altLang="en-US" sz="200" b="1" dirty="0">
              <a:solidFill>
                <a:srgbClr val="00B0F0"/>
              </a:solidFill>
              <a:latin typeface="Century Gothic" pitchFamily="34" charset="0"/>
            </a:endParaRPr>
          </a:p>
          <a:p>
            <a:pPr eaLnBrk="1" hangingPunct="1">
              <a:spcBef>
                <a:spcPct val="50000"/>
              </a:spcBef>
            </a:pPr>
            <a:r>
              <a:rPr lang="en-GB" altLang="en-US" sz="1600" b="1" dirty="0">
                <a:latin typeface="Century Gothic" pitchFamily="34" charset="0"/>
              </a:rPr>
              <a:t>→</a:t>
            </a:r>
            <a:r>
              <a:rPr lang="pt-PT" altLang="en-US" sz="1600" dirty="0">
                <a:solidFill>
                  <a:srgbClr val="00B0F0"/>
                </a:solidFill>
                <a:latin typeface="Century Gothic" pitchFamily="34" charset="0"/>
              </a:rPr>
              <a:t> </a:t>
            </a:r>
            <a:r>
              <a:rPr lang="en-GB" altLang="en-US" sz="1100" b="1" dirty="0">
                <a:latin typeface="Century Gothic" pitchFamily="34" charset="0"/>
              </a:rPr>
              <a:t>FEEDING GUILDS</a:t>
            </a:r>
          </a:p>
          <a:p>
            <a:pPr eaLnBrk="1" hangingPunct="1">
              <a:spcBef>
                <a:spcPct val="50000"/>
              </a:spcBef>
            </a:pPr>
            <a:r>
              <a:rPr lang="en-GB" altLang="en-US" sz="1050" dirty="0">
                <a:latin typeface="Century Gothic" pitchFamily="34" charset="0"/>
              </a:rPr>
              <a:t>(variables)</a:t>
            </a:r>
            <a:endParaRPr lang="en-GB" altLang="en-US" sz="1100" dirty="0">
              <a:latin typeface="Century Gothic" pitchFamily="34" charset="0"/>
            </a:endParaRPr>
          </a:p>
        </p:txBody>
      </p:sp>
      <p:sp>
        <p:nvSpPr>
          <p:cNvPr id="14" name="Rectangle 13"/>
          <p:cNvSpPr>
            <a:spLocks noChangeArrowheads="1"/>
          </p:cNvSpPr>
          <p:nvPr/>
        </p:nvSpPr>
        <p:spPr bwMode="auto">
          <a:xfrm>
            <a:off x="6518845" y="2017865"/>
            <a:ext cx="2733675" cy="646331"/>
          </a:xfrm>
          <a:prstGeom prst="rect">
            <a:avLst/>
          </a:prstGeom>
          <a:noFill/>
          <a:ln w="9525">
            <a:noFill/>
            <a:miter lim="800000"/>
            <a:headEnd/>
            <a:tailEnd/>
          </a:ln>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GB" altLang="en-US" sz="3600" b="1" dirty="0">
                <a:solidFill>
                  <a:schemeClr val="tx1">
                    <a:lumMod val="95000"/>
                    <a:lumOff val="5000"/>
                  </a:schemeClr>
                </a:solidFill>
                <a:latin typeface="Century Gothic" pitchFamily="34" charset="0"/>
              </a:rPr>
              <a:t>FARILHÕES</a:t>
            </a:r>
            <a:endParaRPr lang="en-GB" altLang="en-US" sz="800" b="1" dirty="0">
              <a:solidFill>
                <a:schemeClr val="tx1">
                  <a:lumMod val="95000"/>
                  <a:lumOff val="5000"/>
                </a:schemeClr>
              </a:solidFill>
              <a:latin typeface="Century Gothic" pitchFamily="34" charset="0"/>
            </a:endParaRPr>
          </a:p>
        </p:txBody>
      </p:sp>
    </p:spTree>
    <p:extLst>
      <p:ext uri="{BB962C8B-B14F-4D97-AF65-F5344CB8AC3E}">
        <p14:creationId xmlns:p14="http://schemas.microsoft.com/office/powerpoint/2010/main" val="252481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8"/>
          <p:cNvPicPr>
            <a:picLocks noChangeAspect="1" noChangeArrowheads="1"/>
          </p:cNvPicPr>
          <p:nvPr/>
        </p:nvPicPr>
        <p:blipFill>
          <a:blip r:embed="rId3">
            <a:extLst>
              <a:ext uri="{28A0092B-C50C-407E-A947-70E740481C1C}">
                <a14:useLocalDpi xmlns:a14="http://schemas.microsoft.com/office/drawing/2010/main" val="0"/>
              </a:ext>
            </a:extLst>
          </a:blip>
          <a:srcRect l="18794" t="7542" r="13181" b="2911"/>
          <a:stretch>
            <a:fillRect/>
          </a:stretch>
        </p:blipFill>
        <p:spPr bwMode="auto">
          <a:xfrm>
            <a:off x="1" y="104674"/>
            <a:ext cx="6300192" cy="503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5"/>
          <p:cNvSpPr>
            <a:spLocks noChangeArrowheads="1"/>
          </p:cNvSpPr>
          <p:nvPr/>
        </p:nvSpPr>
        <p:spPr bwMode="auto">
          <a:xfrm>
            <a:off x="1151090" y="1225013"/>
            <a:ext cx="766991" cy="611463"/>
          </a:xfrm>
          <a:prstGeom prst="ellipse">
            <a:avLst/>
          </a:prstGeom>
          <a:solidFill>
            <a:srgbClr val="993300">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24" name="Oval 6"/>
          <p:cNvSpPr>
            <a:spLocks noChangeArrowheads="1"/>
          </p:cNvSpPr>
          <p:nvPr/>
        </p:nvSpPr>
        <p:spPr bwMode="auto">
          <a:xfrm rot="3105454">
            <a:off x="313924" y="2634543"/>
            <a:ext cx="2264974" cy="1027888"/>
          </a:xfrm>
          <a:prstGeom prst="ellipse">
            <a:avLst/>
          </a:prstGeom>
          <a:solidFill>
            <a:srgbClr val="669900">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25" name="Oval 9"/>
          <p:cNvSpPr>
            <a:spLocks noChangeArrowheads="1"/>
          </p:cNvSpPr>
          <p:nvPr/>
        </p:nvSpPr>
        <p:spPr bwMode="auto">
          <a:xfrm>
            <a:off x="2410887" y="4040708"/>
            <a:ext cx="766990" cy="611463"/>
          </a:xfrm>
          <a:prstGeom prst="ellipse">
            <a:avLst/>
          </a:prstGeom>
          <a:solidFill>
            <a:srgbClr val="993300">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s-ES_tradnl" altLang="en-US" sz="1800"/>
          </a:p>
        </p:txBody>
      </p:sp>
      <p:sp>
        <p:nvSpPr>
          <p:cNvPr id="85003" name="Text Box 17"/>
          <p:cNvSpPr txBox="1">
            <a:spLocks noChangeArrowheads="1"/>
          </p:cNvSpPr>
          <p:nvPr/>
        </p:nvSpPr>
        <p:spPr bwMode="auto">
          <a:xfrm>
            <a:off x="4344391" y="2946275"/>
            <a:ext cx="1607343" cy="1692771"/>
          </a:xfrm>
          <a:prstGeom prst="rect">
            <a:avLst/>
          </a:prstGeom>
          <a:solidFill>
            <a:schemeClr val="bg1"/>
          </a:solidFill>
          <a:ln w="3175">
            <a:solidFill>
              <a:schemeClr val="bg1">
                <a:lumMod val="65000"/>
              </a:schemeClr>
            </a:solidFill>
            <a:miter lim="800000"/>
            <a:headEnd/>
            <a:tailEnd/>
          </a:ln>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GB" altLang="en-US" sz="1100" b="1" dirty="0">
                <a:latin typeface="Century Gothic" pitchFamily="34" charset="0"/>
              </a:rPr>
              <a:t>SITES </a:t>
            </a:r>
            <a:r>
              <a:rPr lang="en-GB" altLang="en-US" sz="1050" dirty="0">
                <a:latin typeface="Century Gothic" pitchFamily="34" charset="0"/>
              </a:rPr>
              <a:t>(points)</a:t>
            </a:r>
            <a:endParaRPr lang="en-GB" altLang="en-US" sz="1100" dirty="0">
              <a:latin typeface="Century Gothic" pitchFamily="34" charset="0"/>
            </a:endParaRPr>
          </a:p>
          <a:p>
            <a:pPr eaLnBrk="1" hangingPunct="1">
              <a:spcBef>
                <a:spcPct val="50000"/>
              </a:spcBef>
            </a:pPr>
            <a:r>
              <a:rPr lang="en-GB" altLang="en-US" sz="1100" b="1" dirty="0">
                <a:solidFill>
                  <a:srgbClr val="996633"/>
                </a:solidFill>
                <a:latin typeface="Century Gothic" pitchFamily="34" charset="0"/>
              </a:rPr>
              <a:t>+ B – BERLENGAS</a:t>
            </a:r>
          </a:p>
          <a:p>
            <a:pPr eaLnBrk="1" hangingPunct="1">
              <a:spcBef>
                <a:spcPct val="50000"/>
              </a:spcBef>
            </a:pPr>
            <a:r>
              <a:rPr lang="en-GB" altLang="en-US" sz="1100" b="1" dirty="0">
                <a:solidFill>
                  <a:srgbClr val="7F7F7F"/>
                </a:solidFill>
                <a:latin typeface="Century Gothic" pitchFamily="34" charset="0"/>
              </a:rPr>
              <a:t>■ E – ESTELAS</a:t>
            </a:r>
          </a:p>
          <a:p>
            <a:pPr eaLnBrk="1" hangingPunct="1">
              <a:spcBef>
                <a:spcPct val="50000"/>
              </a:spcBef>
            </a:pPr>
            <a:r>
              <a:rPr lang="en-GB" altLang="en-US" sz="1100" b="1" dirty="0">
                <a:solidFill>
                  <a:srgbClr val="00B0F0"/>
                </a:solidFill>
                <a:latin typeface="Century Gothic" pitchFamily="34" charset="0"/>
              </a:rPr>
              <a:t>● F – FARILHÕES</a:t>
            </a:r>
            <a:endParaRPr lang="en-GB" altLang="en-US" sz="200" b="1" dirty="0">
              <a:solidFill>
                <a:srgbClr val="00B0F0"/>
              </a:solidFill>
              <a:latin typeface="Century Gothic" pitchFamily="34" charset="0"/>
            </a:endParaRPr>
          </a:p>
          <a:p>
            <a:pPr eaLnBrk="1" hangingPunct="1">
              <a:spcBef>
                <a:spcPct val="50000"/>
              </a:spcBef>
            </a:pPr>
            <a:r>
              <a:rPr lang="en-GB" altLang="en-US" sz="1600" b="1" dirty="0">
                <a:latin typeface="Century Gothic" pitchFamily="34" charset="0"/>
              </a:rPr>
              <a:t>→</a:t>
            </a:r>
            <a:r>
              <a:rPr lang="pt-PT" altLang="en-US" sz="1600" dirty="0">
                <a:solidFill>
                  <a:srgbClr val="00B0F0"/>
                </a:solidFill>
                <a:latin typeface="Century Gothic" pitchFamily="34" charset="0"/>
              </a:rPr>
              <a:t> </a:t>
            </a:r>
            <a:r>
              <a:rPr lang="en-GB" altLang="en-US" sz="1100" b="1" dirty="0">
                <a:latin typeface="Century Gothic" pitchFamily="34" charset="0"/>
              </a:rPr>
              <a:t>FEEDING GUILDS</a:t>
            </a:r>
          </a:p>
          <a:p>
            <a:pPr eaLnBrk="1" hangingPunct="1">
              <a:spcBef>
                <a:spcPct val="50000"/>
              </a:spcBef>
            </a:pPr>
            <a:r>
              <a:rPr lang="en-GB" altLang="en-US" sz="1050" dirty="0">
                <a:latin typeface="Century Gothic" pitchFamily="34" charset="0"/>
              </a:rPr>
              <a:t>(variables)</a:t>
            </a:r>
            <a:endParaRPr lang="en-GB" altLang="en-US" sz="1100" dirty="0">
              <a:latin typeface="Century Gothic" pitchFamily="34" charset="0"/>
            </a:endParaRPr>
          </a:p>
        </p:txBody>
      </p:sp>
      <p:grpSp>
        <p:nvGrpSpPr>
          <p:cNvPr id="2" name="1 Grupo"/>
          <p:cNvGrpSpPr/>
          <p:nvPr/>
        </p:nvGrpSpPr>
        <p:grpSpPr>
          <a:xfrm>
            <a:off x="5148063" y="0"/>
            <a:ext cx="4752529" cy="981290"/>
            <a:chOff x="5148063" y="0"/>
            <a:chExt cx="4752529" cy="981290"/>
          </a:xfrm>
        </p:grpSpPr>
        <p:pic>
          <p:nvPicPr>
            <p:cNvPr id="14" name="Picture 4" descr="http://www.dicyt.com/data/79/39879_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94"/>
            <p:cNvSpPr txBox="1"/>
            <p:nvPr/>
          </p:nvSpPr>
          <p:spPr>
            <a:xfrm>
              <a:off x="5148063" y="123478"/>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Resultados</a:t>
              </a:r>
              <a:endParaRPr lang="es-PA" sz="2400" dirty="0">
                <a:solidFill>
                  <a:schemeClr val="tx1"/>
                </a:solidFill>
                <a:latin typeface="Source Sans Pro"/>
                <a:ea typeface="Source Sans Pro"/>
                <a:cs typeface="Source Sans Pro"/>
                <a:sym typeface="Source Sans Pro"/>
              </a:endParaRPr>
            </a:p>
          </p:txBody>
        </p:sp>
        <p:sp>
          <p:nvSpPr>
            <p:cNvPr id="16" name="15 Rectángulo"/>
            <p:cNvSpPr/>
            <p:nvPr/>
          </p:nvSpPr>
          <p:spPr>
            <a:xfrm>
              <a:off x="5652985" y="505004"/>
              <a:ext cx="3743551" cy="338554"/>
            </a:xfrm>
            <a:prstGeom prst="rect">
              <a:avLst/>
            </a:prstGeom>
          </p:spPr>
          <p:txBody>
            <a:bodyPr wrap="square">
              <a:spAutoFit/>
            </a:bodyPr>
            <a:lstStyle/>
            <a:p>
              <a:pPr algn="ctr"/>
              <a:r>
                <a:rPr lang="es-ES" sz="1600" dirty="0" smtClean="0"/>
                <a:t>Por Sitios</a:t>
              </a:r>
              <a:endParaRPr lang="en-GB" sz="1600" dirty="0"/>
            </a:p>
          </p:txBody>
        </p:sp>
      </p:grpSp>
      <p:sp>
        <p:nvSpPr>
          <p:cNvPr id="20" name="Rectangle 13"/>
          <p:cNvSpPr>
            <a:spLocks noChangeArrowheads="1"/>
          </p:cNvSpPr>
          <p:nvPr/>
        </p:nvSpPr>
        <p:spPr bwMode="auto">
          <a:xfrm>
            <a:off x="6518845" y="2017865"/>
            <a:ext cx="2373635" cy="646331"/>
          </a:xfrm>
          <a:prstGeom prst="rect">
            <a:avLst/>
          </a:prstGeom>
          <a:noFill/>
          <a:ln w="9525">
            <a:noFill/>
            <a:miter lim="800000"/>
            <a:headEnd/>
            <a:tailEnd/>
          </a:ln>
          <a:effec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GB" altLang="en-US" sz="3600" b="1" dirty="0" smtClean="0">
                <a:solidFill>
                  <a:schemeClr val="tx1">
                    <a:lumMod val="95000"/>
                    <a:lumOff val="5000"/>
                  </a:schemeClr>
                </a:solidFill>
                <a:latin typeface="Century Gothic" pitchFamily="34" charset="0"/>
              </a:rPr>
              <a:t>ESTELAS</a:t>
            </a:r>
            <a:endParaRPr lang="en-GB" altLang="en-US" sz="800" b="1" dirty="0">
              <a:solidFill>
                <a:schemeClr val="tx1">
                  <a:lumMod val="95000"/>
                  <a:lumOff val="5000"/>
                </a:schemeClr>
              </a:solidFill>
              <a:latin typeface="Century Gothic" pitchFamily="34" charset="0"/>
            </a:endParaRPr>
          </a:p>
        </p:txBody>
      </p:sp>
      <p:cxnSp>
        <p:nvCxnSpPr>
          <p:cNvPr id="5" name="4 Conector recto de flecha"/>
          <p:cNvCxnSpPr/>
          <p:nvPr/>
        </p:nvCxnSpPr>
        <p:spPr>
          <a:xfrm>
            <a:off x="1763688" y="1836476"/>
            <a:ext cx="936104" cy="2103426"/>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5768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par>
                          <p:cTn id="16" fill="hold">
                            <p:stCondLst>
                              <p:cond delay="500"/>
                            </p:stCondLst>
                            <p:childTnLst>
                              <p:par>
                                <p:cTn id="17" presetID="16" presetClass="entr" presetSubtype="2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453745" y="3284159"/>
            <a:ext cx="5214599" cy="1159799"/>
          </a:xfrm>
          <a:prstGeom prst="rect">
            <a:avLst/>
          </a:prstGeom>
        </p:spPr>
        <p:txBody>
          <a:bodyPr lIns="91425" tIns="91425" rIns="91425" bIns="91425" anchor="b" anchorCtr="0">
            <a:noAutofit/>
          </a:bodyPr>
          <a:lstStyle/>
          <a:p>
            <a:pPr lvl="0"/>
            <a:r>
              <a:rPr lang="en-US" dirty="0" smtClean="0">
                <a:solidFill>
                  <a:schemeClr val="tx1"/>
                </a:solidFill>
                <a:latin typeface="Source Sans Pro"/>
                <a:ea typeface="Source Sans Pro"/>
                <a:cs typeface="Source Sans Pro"/>
                <a:sym typeface="Source Sans Pro"/>
              </a:rPr>
              <a:t>CASOS DE ESTUDIO</a:t>
            </a:r>
            <a:endParaRPr lang="es-PA" dirty="0"/>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3.</a:t>
            </a:r>
            <a:endParaRPr lang="en" sz="12000" b="1" dirty="0">
              <a:solidFill>
                <a:srgbClr val="3C78D8"/>
              </a:solidFill>
              <a:latin typeface="Oswald"/>
              <a:ea typeface="Oswald"/>
              <a:cs typeface="Oswald"/>
              <a:sym typeface="Oswald"/>
            </a:endParaRPr>
          </a:p>
        </p:txBody>
      </p:sp>
      <p:sp>
        <p:nvSpPr>
          <p:cNvPr id="4" name="3 Rectángulo"/>
          <p:cNvSpPr/>
          <p:nvPr/>
        </p:nvSpPr>
        <p:spPr>
          <a:xfrm>
            <a:off x="2483768" y="4371950"/>
            <a:ext cx="5094312" cy="307777"/>
          </a:xfrm>
          <a:prstGeom prst="rect">
            <a:avLst/>
          </a:prstGeom>
        </p:spPr>
        <p:txBody>
          <a:bodyPr wrap="square">
            <a:spAutoFit/>
          </a:bodyPr>
          <a:lstStyle/>
          <a:p>
            <a:pPr algn="r"/>
            <a:r>
              <a:rPr lang="es-PA" b="1" dirty="0" smtClean="0"/>
              <a:t>Caso 2</a:t>
            </a:r>
            <a:endParaRPr lang="es-PA" b="1" dirty="0"/>
          </a:p>
        </p:txBody>
      </p:sp>
    </p:spTree>
    <p:extLst>
      <p:ext uri="{BB962C8B-B14F-4D97-AF65-F5344CB8AC3E}">
        <p14:creationId xmlns:p14="http://schemas.microsoft.com/office/powerpoint/2010/main" val="6709593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1 Rectángulo"/>
          <p:cNvSpPr/>
          <p:nvPr/>
        </p:nvSpPr>
        <p:spPr>
          <a:xfrm>
            <a:off x="428596" y="2801516"/>
            <a:ext cx="8429684" cy="1282402"/>
          </a:xfrm>
          <a:prstGeom prst="rect">
            <a:avLst/>
          </a:prstGeom>
        </p:spPr>
        <p:txBody>
          <a:bodyPr wrap="square">
            <a:spAutoFit/>
          </a:bodyPr>
          <a:lstStyle/>
          <a:p>
            <a:pPr algn="ctr"/>
            <a:r>
              <a:rPr lang="es-PA" sz="1800" u="sng" kern="1200" dirty="0" smtClean="0">
                <a:latin typeface="Calibri"/>
              </a:rPr>
              <a:t>N. Tejedor-Flores</a:t>
            </a:r>
            <a:r>
              <a:rPr lang="es-PA" sz="1800" u="sng" kern="1200" baseline="30000" dirty="0" smtClean="0">
                <a:latin typeface="Calibri"/>
              </a:rPr>
              <a:t>1</a:t>
            </a:r>
            <a:r>
              <a:rPr lang="es-PA" sz="1800" kern="1200" dirty="0" smtClean="0">
                <a:latin typeface="Calibri"/>
              </a:rPr>
              <a:t>, M</a:t>
            </a:r>
            <a:r>
              <a:rPr lang="es-PA" sz="1800" kern="1200" baseline="30000" dirty="0" smtClean="0">
                <a:latin typeface="Calibri"/>
              </a:rPr>
              <a:t>a</a:t>
            </a:r>
            <a:r>
              <a:rPr lang="es-PA" sz="1800" kern="1200" dirty="0" smtClean="0">
                <a:latin typeface="Calibri"/>
              </a:rPr>
              <a:t>. Purificación Vicente-Galindo</a:t>
            </a:r>
            <a:r>
              <a:rPr lang="es-PA" sz="1800" kern="1200" baseline="30000" dirty="0" smtClean="0">
                <a:latin typeface="Calibri"/>
              </a:rPr>
              <a:t>1,2 </a:t>
            </a:r>
            <a:r>
              <a:rPr lang="es-PA" sz="1800" kern="1200" dirty="0" smtClean="0">
                <a:latin typeface="Calibri"/>
              </a:rPr>
              <a:t>and M</a:t>
            </a:r>
            <a:r>
              <a:rPr lang="es-PA" sz="1800" kern="1200" baseline="30000" dirty="0" smtClean="0">
                <a:latin typeface="Calibri"/>
              </a:rPr>
              <a:t>a</a:t>
            </a:r>
            <a:r>
              <a:rPr lang="es-PA" sz="1800" kern="1200" dirty="0" smtClean="0">
                <a:latin typeface="Calibri"/>
              </a:rPr>
              <a:t>. </a:t>
            </a:r>
            <a:r>
              <a:rPr lang="en-US" sz="1800" kern="1200" dirty="0" smtClean="0">
                <a:latin typeface="Calibri"/>
              </a:rPr>
              <a:t>Purificación Galindo-Villardón</a:t>
            </a:r>
            <a:r>
              <a:rPr lang="en-US" sz="1800" kern="1200" baseline="30000" dirty="0" smtClean="0">
                <a:latin typeface="Calibri"/>
              </a:rPr>
              <a:t>1,2</a:t>
            </a:r>
            <a:endParaRPr lang="es-PA" sz="1800" kern="1200" dirty="0" smtClean="0">
              <a:latin typeface="Calibri"/>
            </a:endParaRPr>
          </a:p>
          <a:p>
            <a:pPr algn="ctr"/>
            <a:endParaRPr lang="en-GB" kern="1200" baseline="30000" dirty="0" smtClean="0">
              <a:latin typeface="Calibri"/>
            </a:endParaRPr>
          </a:p>
          <a:p>
            <a:pPr algn="ctr"/>
            <a:endParaRPr lang="en-US" sz="1200" kern="1200" baseline="30000" dirty="0" smtClean="0">
              <a:latin typeface="Calibri"/>
            </a:endParaRPr>
          </a:p>
          <a:p>
            <a:pPr algn="ctr"/>
            <a:r>
              <a:rPr lang="en-US" sz="1200" kern="1200" baseline="30000" dirty="0">
                <a:latin typeface="Calibri"/>
              </a:rPr>
              <a:t>1</a:t>
            </a:r>
            <a:r>
              <a:rPr lang="en-US" sz="1200" kern="1200" dirty="0">
                <a:latin typeface="Calibri"/>
              </a:rPr>
              <a:t>Departamento de </a:t>
            </a:r>
            <a:r>
              <a:rPr lang="en-US" sz="1200" kern="1200" dirty="0" err="1">
                <a:latin typeface="Calibri"/>
              </a:rPr>
              <a:t>Estadística</a:t>
            </a:r>
            <a:r>
              <a:rPr lang="en-US" sz="1200" kern="1200" dirty="0">
                <a:latin typeface="Calibri"/>
              </a:rPr>
              <a:t>, Universidad de Salamanca, Salamanca, </a:t>
            </a:r>
            <a:r>
              <a:rPr lang="en-US" sz="1200" kern="1200" dirty="0" err="1">
                <a:latin typeface="Calibri"/>
              </a:rPr>
              <a:t>España</a:t>
            </a:r>
            <a:r>
              <a:rPr lang="en-US" sz="1200" kern="1200" dirty="0">
                <a:latin typeface="Calibri"/>
              </a:rPr>
              <a:t>.</a:t>
            </a:r>
            <a:endParaRPr lang="es-PA" sz="1200" kern="1200" dirty="0">
              <a:latin typeface="Calibri"/>
            </a:endParaRPr>
          </a:p>
          <a:p>
            <a:pPr algn="ctr"/>
            <a:r>
              <a:rPr lang="es-PA" sz="1200" kern="1200" baseline="30000" dirty="0" smtClean="0">
                <a:latin typeface="Calibri"/>
              </a:rPr>
              <a:t>2</a:t>
            </a:r>
            <a:r>
              <a:rPr lang="es-PA" sz="1200" kern="1200" dirty="0" smtClean="0">
                <a:latin typeface="Calibri"/>
              </a:rPr>
              <a:t>Instituto de Investigación Biomédica (IBSAL), Salamanca, España.</a:t>
            </a:r>
          </a:p>
        </p:txBody>
      </p:sp>
      <p:sp>
        <p:nvSpPr>
          <p:cNvPr id="5" name="Shape 453"/>
          <p:cNvSpPr txBox="1">
            <a:spLocks/>
          </p:cNvSpPr>
          <p:nvPr/>
        </p:nvSpPr>
        <p:spPr>
          <a:xfrm>
            <a:off x="19082" y="1203598"/>
            <a:ext cx="9124950" cy="1160462"/>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ES" sz="3200" kern="1200" dirty="0">
                <a:solidFill>
                  <a:srgbClr val="000000"/>
                </a:solidFill>
                <a:latin typeface="Calibri"/>
              </a:rPr>
              <a:t>Análisis Multivariante de la Sostenibilidad en Brasil para los años 2011, 2012 y 2013, a través del Global </a:t>
            </a:r>
            <a:r>
              <a:rPr lang="es-ES" sz="3200" kern="1200" dirty="0" err="1">
                <a:solidFill>
                  <a:srgbClr val="000000"/>
                </a:solidFill>
                <a:latin typeface="Calibri"/>
              </a:rPr>
              <a:t>Reporting</a:t>
            </a:r>
            <a:r>
              <a:rPr lang="es-ES" sz="3200" kern="1200" dirty="0">
                <a:solidFill>
                  <a:srgbClr val="000000"/>
                </a:solidFill>
                <a:latin typeface="Calibri"/>
              </a:rPr>
              <a:t> </a:t>
            </a:r>
            <a:r>
              <a:rPr lang="es-ES" sz="3200" kern="1200" dirty="0" err="1">
                <a:solidFill>
                  <a:srgbClr val="000000"/>
                </a:solidFill>
                <a:latin typeface="Calibri"/>
              </a:rPr>
              <a:t>Initiative</a:t>
            </a:r>
            <a:r>
              <a:rPr lang="es-ES" sz="3200" kern="1200" dirty="0">
                <a:solidFill>
                  <a:srgbClr val="000000"/>
                </a:solidFill>
                <a:latin typeface="Calibri"/>
              </a:rPr>
              <a:t> (GRI)</a:t>
            </a:r>
          </a:p>
        </p:txBody>
      </p:sp>
      <p:pic>
        <p:nvPicPr>
          <p:cNvPr id="20" name="Picture 5" descr="C:\Users\Nathalia\AppData\Local\Temp\Rar$DRa0.595\Simbologia_Basica\Logo_USAL_Color_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035"/>
            <a:ext cx="1142985" cy="8572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www.hevefarm.com/users/image/IBSAL.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7459" y="156381"/>
            <a:ext cx="1291279" cy="6714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dicyt.com/data/79/39879_m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467"/>
          <p:cNvSpPr txBox="1">
            <a:spLocks/>
          </p:cNvSpPr>
          <p:nvPr/>
        </p:nvSpPr>
        <p:spPr>
          <a:xfrm>
            <a:off x="2627784" y="19915"/>
            <a:ext cx="4278813" cy="78894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3</a:t>
            </a:r>
            <a:r>
              <a:rPr lang="es-PA" sz="2400" dirty="0" smtClean="0">
                <a:solidFill>
                  <a:schemeClr val="tx1"/>
                </a:solidFill>
              </a:rPr>
              <a:t>. Caso de Estudio 2</a:t>
            </a:r>
            <a:endParaRPr lang="en" sz="2400" dirty="0">
              <a:solidFill>
                <a:schemeClr val="tx1"/>
              </a:solidFill>
            </a:endParaRPr>
          </a:p>
        </p:txBody>
      </p:sp>
    </p:spTree>
    <p:extLst>
      <p:ext uri="{BB962C8B-B14F-4D97-AF65-F5344CB8AC3E}">
        <p14:creationId xmlns:p14="http://schemas.microsoft.com/office/powerpoint/2010/main" val="11751409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 Imagen"/>
          <p:cNvPicPr/>
          <p:nvPr/>
        </p:nvPicPr>
        <p:blipFill rotWithShape="1">
          <a:blip r:embed="rId3"/>
          <a:srcRect l="13403" t="11606" r="14287" b="7148"/>
          <a:stretch/>
        </p:blipFill>
        <p:spPr bwMode="auto">
          <a:xfrm>
            <a:off x="107504" y="33469"/>
            <a:ext cx="4320480" cy="251681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9" name="8 Rectángulo"/>
          <p:cNvSpPr/>
          <p:nvPr/>
        </p:nvSpPr>
        <p:spPr>
          <a:xfrm>
            <a:off x="-36512" y="2571750"/>
            <a:ext cx="4788024" cy="553998"/>
          </a:xfrm>
          <a:prstGeom prst="rect">
            <a:avLst/>
          </a:prstGeom>
        </p:spPr>
        <p:txBody>
          <a:bodyPr wrap="square">
            <a:spAutoFit/>
          </a:bodyPr>
          <a:lstStyle/>
          <a:p>
            <a:pPr algn="ctr"/>
            <a:r>
              <a:rPr lang="es-ES" sz="1400" b="1" dirty="0"/>
              <a:t>http://database.globalreporting.org/search</a:t>
            </a:r>
            <a:endParaRPr lang="es-PA" sz="1400" b="1" dirty="0"/>
          </a:p>
          <a:p>
            <a:pPr algn="ctr"/>
            <a:r>
              <a:rPr lang="es-ES" sz="1600" dirty="0"/>
              <a:t> </a:t>
            </a:r>
            <a:endParaRPr lang="es-PA" sz="1600" b="1" dirty="0"/>
          </a:p>
        </p:txBody>
      </p:sp>
      <p:graphicFrame>
        <p:nvGraphicFramePr>
          <p:cNvPr id="10" name="9 Diagrama"/>
          <p:cNvGraphicFramePr/>
          <p:nvPr>
            <p:extLst>
              <p:ext uri="{D42A27DB-BD31-4B8C-83A1-F6EECF244321}">
                <p14:modId xmlns:p14="http://schemas.microsoft.com/office/powerpoint/2010/main" val="886793182"/>
              </p:ext>
            </p:extLst>
          </p:nvPr>
        </p:nvGraphicFramePr>
        <p:xfrm>
          <a:off x="4266219" y="2733768"/>
          <a:ext cx="4748086" cy="21263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10 Flecha derecha"/>
          <p:cNvSpPr/>
          <p:nvPr/>
        </p:nvSpPr>
        <p:spPr>
          <a:xfrm>
            <a:off x="4067944" y="1291873"/>
            <a:ext cx="936103" cy="57779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PA" dirty="0"/>
          </a:p>
        </p:txBody>
      </p:sp>
      <p:sp>
        <p:nvSpPr>
          <p:cNvPr id="12" name="11 Flecha abajo"/>
          <p:cNvSpPr/>
          <p:nvPr/>
        </p:nvSpPr>
        <p:spPr>
          <a:xfrm>
            <a:off x="7740352" y="2541454"/>
            <a:ext cx="792088" cy="92467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PA"/>
          </a:p>
        </p:txBody>
      </p:sp>
      <p:graphicFrame>
        <p:nvGraphicFramePr>
          <p:cNvPr id="15" name="14 Tabla"/>
          <p:cNvGraphicFramePr>
            <a:graphicFrameLocks noGrp="1"/>
          </p:cNvGraphicFramePr>
          <p:nvPr>
            <p:extLst>
              <p:ext uri="{D42A27DB-BD31-4B8C-83A1-F6EECF244321}">
                <p14:modId xmlns:p14="http://schemas.microsoft.com/office/powerpoint/2010/main" val="1041214399"/>
              </p:ext>
            </p:extLst>
          </p:nvPr>
        </p:nvGraphicFramePr>
        <p:xfrm>
          <a:off x="5076056" y="783974"/>
          <a:ext cx="3782256" cy="1643760"/>
        </p:xfrm>
        <a:graphic>
          <a:graphicData uri="http://schemas.openxmlformats.org/drawingml/2006/table">
            <a:tbl>
              <a:tblPr>
                <a:tableStyleId>{616DA210-FB5B-4158-B5E0-FEB733F419BA}</a:tableStyleId>
              </a:tblPr>
              <a:tblGrid>
                <a:gridCol w="1358058"/>
                <a:gridCol w="901142"/>
                <a:gridCol w="761528"/>
                <a:gridCol w="761528"/>
              </a:tblGrid>
              <a:tr h="547920">
                <a:tc gridSpan="4">
                  <a:txBody>
                    <a:bodyPr/>
                    <a:lstStyle/>
                    <a:p>
                      <a:pPr algn="ctr" fontAlgn="b"/>
                      <a:r>
                        <a:rPr lang="es-PA" sz="1400" u="none" strike="noStrike" dirty="0" smtClean="0">
                          <a:effectLst/>
                        </a:rPr>
                        <a:t>Informes de Sostenibilidad</a:t>
                      </a:r>
                    </a:p>
                    <a:p>
                      <a:pPr algn="ctr" fontAlgn="b"/>
                      <a:r>
                        <a:rPr lang="es-PA" sz="1400" b="1" u="none" strike="noStrike" dirty="0" smtClean="0">
                          <a:effectLst/>
                        </a:rPr>
                        <a:t>N=377</a:t>
                      </a:r>
                      <a:endParaRPr lang="es-PA" sz="1400" b="1" i="0" u="none" strike="noStrike" dirty="0" smtClean="0">
                        <a:solidFill>
                          <a:srgbClr val="000000"/>
                        </a:solidFill>
                        <a:effectLst/>
                        <a:latin typeface="Calibri"/>
                      </a:endParaRPr>
                    </a:p>
                  </a:txBody>
                  <a:tcPr marL="9525" marR="9525" marT="7144" marB="0" anchor="ctr"/>
                </a:tc>
                <a:tc hMerge="1">
                  <a:txBody>
                    <a:bodyPr/>
                    <a:lstStyle/>
                    <a:p>
                      <a:pPr algn="ctr" fontAlgn="b"/>
                      <a:endParaRPr lang="es-PA" sz="1100" b="0" i="0" u="none" strike="noStrike" dirty="0" smtClean="0">
                        <a:solidFill>
                          <a:srgbClr val="000000"/>
                        </a:solidFill>
                        <a:effectLst/>
                        <a:latin typeface="Calibri"/>
                      </a:endParaRPr>
                    </a:p>
                  </a:txBody>
                  <a:tcPr marL="9525" marR="9525" marT="9525" marB="0" anchor="b"/>
                </a:tc>
                <a:tc hMerge="1">
                  <a:txBody>
                    <a:bodyPr/>
                    <a:lstStyle/>
                    <a:p>
                      <a:pPr algn="ctr" fontAlgn="b"/>
                      <a:endParaRPr lang="es-PA" sz="1100" b="0" i="0" u="none" strike="noStrike" dirty="0">
                        <a:solidFill>
                          <a:srgbClr val="000000"/>
                        </a:solidFill>
                        <a:effectLst/>
                        <a:latin typeface="Calibri"/>
                      </a:endParaRPr>
                    </a:p>
                  </a:txBody>
                  <a:tcPr marL="9525" marR="9525" marT="9525" marB="0" anchor="b"/>
                </a:tc>
                <a:tc hMerge="1">
                  <a:txBody>
                    <a:bodyPr/>
                    <a:lstStyle/>
                    <a:p>
                      <a:pPr algn="ctr" fontAlgn="b"/>
                      <a:endParaRPr lang="es-PA" sz="1100" b="0" i="0" u="none" strike="noStrike" dirty="0">
                        <a:solidFill>
                          <a:srgbClr val="000000"/>
                        </a:solidFill>
                        <a:effectLst/>
                        <a:latin typeface="Calibri"/>
                      </a:endParaRPr>
                    </a:p>
                  </a:txBody>
                  <a:tcPr marL="9525" marR="9525" marT="9525" marB="0" anchor="b"/>
                </a:tc>
              </a:tr>
              <a:tr h="547920">
                <a:tc>
                  <a:txBody>
                    <a:bodyPr/>
                    <a:lstStyle/>
                    <a:p>
                      <a:pPr algn="ctr" fontAlgn="b"/>
                      <a:r>
                        <a:rPr lang="es-PA" sz="1400" u="none" strike="noStrike" smtClean="0">
                          <a:effectLst/>
                        </a:rPr>
                        <a:t>Años</a:t>
                      </a:r>
                      <a:endParaRPr lang="es-PA" sz="1400" b="1" i="0" u="none" strike="noStrike" dirty="0">
                        <a:solidFill>
                          <a:srgbClr val="000000"/>
                        </a:solidFill>
                        <a:effectLst/>
                        <a:latin typeface="Calibri"/>
                      </a:endParaRPr>
                    </a:p>
                  </a:txBody>
                  <a:tcPr marL="9525" marR="9525" marT="7144" marB="0" anchor="ctr"/>
                </a:tc>
                <a:tc>
                  <a:txBody>
                    <a:bodyPr/>
                    <a:lstStyle/>
                    <a:p>
                      <a:pPr algn="ctr" fontAlgn="b"/>
                      <a:r>
                        <a:rPr lang="es-PA" sz="1400" u="none" strike="noStrike" dirty="0" smtClean="0">
                          <a:effectLst/>
                        </a:rPr>
                        <a:t>2011</a:t>
                      </a:r>
                      <a:endParaRPr lang="es-PA" sz="1400" b="0" i="0" u="none" strike="noStrike" dirty="0">
                        <a:solidFill>
                          <a:srgbClr val="000000"/>
                        </a:solidFill>
                        <a:effectLst/>
                        <a:latin typeface="Calibri"/>
                      </a:endParaRPr>
                    </a:p>
                  </a:txBody>
                  <a:tcPr marL="9525" marR="9525" marT="7144" marB="0" anchor="ctr"/>
                </a:tc>
                <a:tc>
                  <a:txBody>
                    <a:bodyPr/>
                    <a:lstStyle/>
                    <a:p>
                      <a:pPr algn="ctr" fontAlgn="b"/>
                      <a:r>
                        <a:rPr lang="es-PA" sz="1400" u="none" strike="noStrike" dirty="0" smtClean="0">
                          <a:effectLst/>
                        </a:rPr>
                        <a:t>2012</a:t>
                      </a:r>
                      <a:endParaRPr lang="es-PA" sz="1400" b="0" i="0" u="none" strike="noStrike" dirty="0">
                        <a:solidFill>
                          <a:srgbClr val="000000"/>
                        </a:solidFill>
                        <a:effectLst/>
                        <a:latin typeface="Calibri"/>
                      </a:endParaRPr>
                    </a:p>
                  </a:txBody>
                  <a:tcPr marL="9525" marR="9525" marT="7144" marB="0" anchor="ctr"/>
                </a:tc>
                <a:tc>
                  <a:txBody>
                    <a:bodyPr/>
                    <a:lstStyle/>
                    <a:p>
                      <a:pPr algn="ctr" fontAlgn="b"/>
                      <a:r>
                        <a:rPr lang="es-PA" sz="1400" u="none" strike="noStrike" dirty="0" smtClean="0">
                          <a:effectLst/>
                        </a:rPr>
                        <a:t>2013</a:t>
                      </a:r>
                      <a:endParaRPr lang="es-PA" sz="1400" b="0" i="0" u="none" strike="noStrike" dirty="0">
                        <a:solidFill>
                          <a:srgbClr val="000000"/>
                        </a:solidFill>
                        <a:effectLst/>
                        <a:latin typeface="Calibri"/>
                      </a:endParaRPr>
                    </a:p>
                  </a:txBody>
                  <a:tcPr marL="9525" marR="9525" marT="7144" marB="0" anchor="ctr"/>
                </a:tc>
              </a:tr>
              <a:tr h="547920">
                <a:tc>
                  <a:txBody>
                    <a:bodyPr/>
                    <a:lstStyle/>
                    <a:p>
                      <a:pPr algn="ctr" fontAlgn="b"/>
                      <a:r>
                        <a:rPr lang="es-PA" sz="1400" u="none" strike="noStrike">
                          <a:effectLst/>
                        </a:rPr>
                        <a:t>Total</a:t>
                      </a:r>
                      <a:endParaRPr lang="es-PA" sz="1400" b="1" i="0" u="none" strike="noStrike">
                        <a:solidFill>
                          <a:srgbClr val="000000"/>
                        </a:solidFill>
                        <a:effectLst/>
                        <a:latin typeface="Calibri"/>
                      </a:endParaRPr>
                    </a:p>
                  </a:txBody>
                  <a:tcPr marL="9525" marR="9525" marT="7144" marB="0" anchor="ctr"/>
                </a:tc>
                <a:tc>
                  <a:txBody>
                    <a:bodyPr/>
                    <a:lstStyle/>
                    <a:p>
                      <a:pPr algn="ctr" fontAlgn="b"/>
                      <a:r>
                        <a:rPr lang="es-PA" sz="1400" u="none" strike="noStrike" dirty="0">
                          <a:effectLst/>
                        </a:rPr>
                        <a:t>145</a:t>
                      </a:r>
                      <a:endParaRPr lang="es-PA" sz="1400" b="0" i="0" u="none" strike="noStrike" dirty="0">
                        <a:solidFill>
                          <a:srgbClr val="000000"/>
                        </a:solidFill>
                        <a:effectLst/>
                        <a:latin typeface="Calibri"/>
                      </a:endParaRPr>
                    </a:p>
                  </a:txBody>
                  <a:tcPr marL="9525" marR="9525" marT="7144" marB="0" anchor="ctr"/>
                </a:tc>
                <a:tc>
                  <a:txBody>
                    <a:bodyPr/>
                    <a:lstStyle/>
                    <a:p>
                      <a:pPr algn="ctr" fontAlgn="b"/>
                      <a:r>
                        <a:rPr lang="es-PA" sz="1400" u="none" strike="noStrike" dirty="0">
                          <a:effectLst/>
                        </a:rPr>
                        <a:t>139</a:t>
                      </a:r>
                      <a:endParaRPr lang="es-PA" sz="1400" b="0" i="0" u="none" strike="noStrike" dirty="0">
                        <a:solidFill>
                          <a:srgbClr val="000000"/>
                        </a:solidFill>
                        <a:effectLst/>
                        <a:latin typeface="Calibri"/>
                      </a:endParaRPr>
                    </a:p>
                  </a:txBody>
                  <a:tcPr marL="9525" marR="9525" marT="7144" marB="0" anchor="ctr"/>
                </a:tc>
                <a:tc>
                  <a:txBody>
                    <a:bodyPr/>
                    <a:lstStyle/>
                    <a:p>
                      <a:pPr algn="ctr" fontAlgn="b"/>
                      <a:r>
                        <a:rPr lang="es-PA" sz="1400" u="none" strike="noStrike" dirty="0">
                          <a:effectLst/>
                        </a:rPr>
                        <a:t>93</a:t>
                      </a:r>
                      <a:endParaRPr lang="es-PA" sz="1400" b="0" i="0" u="none" strike="noStrike" dirty="0">
                        <a:solidFill>
                          <a:srgbClr val="000000"/>
                        </a:solidFill>
                        <a:effectLst/>
                        <a:latin typeface="Calibri"/>
                      </a:endParaRPr>
                    </a:p>
                  </a:txBody>
                  <a:tcPr marL="9525" marR="9525" marT="7144" marB="0" anchor="ctr"/>
                </a:tc>
              </a:tr>
            </a:tbl>
          </a:graphicData>
        </a:graphic>
      </p:graphicFrame>
      <p:sp>
        <p:nvSpPr>
          <p:cNvPr id="16" name="15 CuadroTexto"/>
          <p:cNvSpPr txBox="1"/>
          <p:nvPr/>
        </p:nvSpPr>
        <p:spPr>
          <a:xfrm>
            <a:off x="7308304" y="3489852"/>
            <a:ext cx="2141984" cy="338554"/>
          </a:xfrm>
          <a:prstGeom prst="rect">
            <a:avLst/>
          </a:prstGeom>
          <a:noFill/>
        </p:spPr>
        <p:txBody>
          <a:bodyPr wrap="square" rtlCol="0">
            <a:spAutoFit/>
          </a:bodyPr>
          <a:lstStyle/>
          <a:p>
            <a:r>
              <a:rPr lang="es-PA" sz="1600" b="1" dirty="0" smtClean="0"/>
              <a:t>55 Indicadores</a:t>
            </a:r>
            <a:endParaRPr lang="es-PA" sz="1600" b="1" dirty="0"/>
          </a:p>
        </p:txBody>
      </p:sp>
      <p:sp>
        <p:nvSpPr>
          <p:cNvPr id="20" name="19 Flecha derecha"/>
          <p:cNvSpPr/>
          <p:nvPr/>
        </p:nvSpPr>
        <p:spPr>
          <a:xfrm rot="10800000">
            <a:off x="3363267" y="3481836"/>
            <a:ext cx="1368153" cy="71659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PA" dirty="0"/>
          </a:p>
        </p:txBody>
      </p:sp>
      <p:sp>
        <p:nvSpPr>
          <p:cNvPr id="17" name="Shape 467"/>
          <p:cNvSpPr txBox="1">
            <a:spLocks/>
          </p:cNvSpPr>
          <p:nvPr/>
        </p:nvSpPr>
        <p:spPr>
          <a:xfrm>
            <a:off x="4731420" y="-92546"/>
            <a:ext cx="4278813" cy="52403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1800" dirty="0">
                <a:solidFill>
                  <a:schemeClr val="tx1"/>
                </a:solidFill>
              </a:rPr>
              <a:t>3</a:t>
            </a:r>
            <a:r>
              <a:rPr lang="es-PA" sz="1800" dirty="0" smtClean="0">
                <a:solidFill>
                  <a:schemeClr val="tx1"/>
                </a:solidFill>
              </a:rPr>
              <a:t>. Caso de Estudio 2</a:t>
            </a:r>
            <a:endParaRPr lang="en" sz="1800" dirty="0">
              <a:solidFill>
                <a:schemeClr val="tx1"/>
              </a:solidFill>
            </a:endParaRPr>
          </a:p>
        </p:txBody>
      </p:sp>
      <p:sp>
        <p:nvSpPr>
          <p:cNvPr id="18" name="Shape 594"/>
          <p:cNvSpPr txBox="1"/>
          <p:nvPr/>
        </p:nvSpPr>
        <p:spPr>
          <a:xfrm>
            <a:off x="4494561" y="267494"/>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Estructura de los datos</a:t>
            </a:r>
            <a:endParaRPr lang="es-PA" sz="2400" dirty="0">
              <a:solidFill>
                <a:schemeClr val="tx1"/>
              </a:solidFill>
              <a:latin typeface="Source Sans Pro"/>
              <a:ea typeface="Source Sans Pro"/>
              <a:cs typeface="Source Sans Pro"/>
              <a:sym typeface="Source Sans Pro"/>
            </a:endParaRPr>
          </a:p>
        </p:txBody>
      </p:sp>
      <p:grpSp>
        <p:nvGrpSpPr>
          <p:cNvPr id="21" name="20 Grupo"/>
          <p:cNvGrpSpPr/>
          <p:nvPr/>
        </p:nvGrpSpPr>
        <p:grpSpPr>
          <a:xfrm>
            <a:off x="1141994" y="2981001"/>
            <a:ext cx="1817229" cy="1798761"/>
            <a:chOff x="234502" y="1133029"/>
            <a:chExt cx="1817229" cy="1798761"/>
          </a:xfrm>
        </p:grpSpPr>
        <p:grpSp>
          <p:nvGrpSpPr>
            <p:cNvPr id="22" name="21 Grupo"/>
            <p:cNvGrpSpPr/>
            <p:nvPr/>
          </p:nvGrpSpPr>
          <p:grpSpPr>
            <a:xfrm>
              <a:off x="234502" y="1133029"/>
              <a:ext cx="1817229" cy="1571258"/>
              <a:chOff x="3940567" y="3270955"/>
              <a:chExt cx="1279505" cy="1113828"/>
            </a:xfrm>
          </p:grpSpPr>
          <p:grpSp>
            <p:nvGrpSpPr>
              <p:cNvPr id="24" name="23 Grupo"/>
              <p:cNvGrpSpPr/>
              <p:nvPr/>
            </p:nvGrpSpPr>
            <p:grpSpPr>
              <a:xfrm>
                <a:off x="3940567" y="3270955"/>
                <a:ext cx="1264607" cy="1113828"/>
                <a:chOff x="748703" y="1118729"/>
                <a:chExt cx="1264607" cy="1113828"/>
              </a:xfrm>
            </p:grpSpPr>
            <p:sp>
              <p:nvSpPr>
                <p:cNvPr id="26" name="25 Rectángulo"/>
                <p:cNvSpPr/>
                <p:nvPr/>
              </p:nvSpPr>
              <p:spPr>
                <a:xfrm>
                  <a:off x="969744" y="1331052"/>
                  <a:ext cx="1043566" cy="845364"/>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26 Rectángulo"/>
                <p:cNvSpPr/>
                <p:nvPr/>
              </p:nvSpPr>
              <p:spPr>
                <a:xfrm>
                  <a:off x="1016422" y="1118729"/>
                  <a:ext cx="924606" cy="185449"/>
                </a:xfrm>
                <a:prstGeom prst="rect">
                  <a:avLst/>
                </a:prstGeom>
              </p:spPr>
              <p:txBody>
                <a:bodyPr wrap="none">
                  <a:spAutoFit/>
                </a:bodyPr>
                <a:lstStyle/>
                <a:p>
                  <a:pPr algn="ctr"/>
                  <a:r>
                    <a:rPr lang="es-ES" sz="1100" dirty="0" smtClean="0"/>
                    <a:t>55 indicadores (p)</a:t>
                  </a:r>
                  <a:endParaRPr lang="en-GB" sz="1100" dirty="0"/>
                </a:p>
              </p:txBody>
            </p:sp>
            <p:sp>
              <p:nvSpPr>
                <p:cNvPr id="28" name="27 Rectángulo"/>
                <p:cNvSpPr/>
                <p:nvPr/>
              </p:nvSpPr>
              <p:spPr>
                <a:xfrm rot="16200000">
                  <a:off x="384452" y="1684107"/>
                  <a:ext cx="912701" cy="184199"/>
                </a:xfrm>
                <a:prstGeom prst="rect">
                  <a:avLst/>
                </a:prstGeom>
              </p:spPr>
              <p:txBody>
                <a:bodyPr wrap="none">
                  <a:spAutoFit/>
                </a:bodyPr>
                <a:lstStyle/>
                <a:p>
                  <a:r>
                    <a:rPr lang="es-ES" sz="1100" dirty="0" smtClean="0"/>
                    <a:t>377 empresas (n)</a:t>
                  </a:r>
                  <a:endParaRPr lang="en-GB" sz="1100" dirty="0"/>
                </a:p>
              </p:txBody>
            </p:sp>
          </p:grpSp>
          <p:sp>
            <p:nvSpPr>
              <p:cNvPr id="25" name="24 Rectángulo"/>
              <p:cNvSpPr/>
              <p:nvPr/>
            </p:nvSpPr>
            <p:spPr>
              <a:xfrm>
                <a:off x="4211463" y="3632706"/>
                <a:ext cx="1008609" cy="523220"/>
              </a:xfrm>
              <a:prstGeom prst="rect">
                <a:avLst/>
              </a:prstGeom>
            </p:spPr>
            <p:txBody>
              <a:bodyPr wrap="none">
                <a:spAutoFit/>
              </a:bodyPr>
              <a:lstStyle/>
              <a:p>
                <a:pPr algn="ctr"/>
                <a:r>
                  <a:rPr lang="es-ES" sz="2800" b="1" kern="1200" dirty="0">
                    <a:solidFill>
                      <a:schemeClr val="tx1"/>
                    </a:solidFill>
                  </a:rPr>
                  <a:t>X</a:t>
                </a:r>
                <a:r>
                  <a:rPr lang="es-ES" sz="2800" b="1" kern="1200" baseline="-25000" dirty="0">
                    <a:solidFill>
                      <a:schemeClr val="tx1"/>
                    </a:solidFill>
                  </a:rPr>
                  <a:t>(</a:t>
                </a:r>
                <a:r>
                  <a:rPr lang="es-ES" sz="2800" b="1" kern="1200" baseline="-25000" dirty="0" err="1">
                    <a:solidFill>
                      <a:schemeClr val="tx1"/>
                    </a:solidFill>
                  </a:rPr>
                  <a:t>nxp</a:t>
                </a:r>
                <a:r>
                  <a:rPr lang="es-ES" sz="2800" kern="1200" baseline="-25000" dirty="0">
                    <a:solidFill>
                      <a:schemeClr val="tx1"/>
                    </a:solidFill>
                  </a:rPr>
                  <a:t>)</a:t>
                </a:r>
                <a:endParaRPr lang="en-GB" sz="2800" b="1" dirty="0"/>
              </a:p>
            </p:txBody>
          </p:sp>
        </p:grpSp>
        <p:sp>
          <p:nvSpPr>
            <p:cNvPr id="23" name="22 Rectángulo"/>
            <p:cNvSpPr/>
            <p:nvPr/>
          </p:nvSpPr>
          <p:spPr>
            <a:xfrm>
              <a:off x="682932" y="2670180"/>
              <a:ext cx="1220207" cy="261610"/>
            </a:xfrm>
            <a:prstGeom prst="rect">
              <a:avLst/>
            </a:prstGeom>
          </p:spPr>
          <p:txBody>
            <a:bodyPr wrap="none">
              <a:spAutoFit/>
            </a:bodyPr>
            <a:lstStyle/>
            <a:p>
              <a:pPr algn="ctr"/>
              <a:r>
                <a:rPr lang="es-ES" sz="1100" dirty="0" smtClean="0"/>
                <a:t>2011-2012-2013</a:t>
              </a:r>
              <a:endParaRPr lang="en-GB" sz="1100" dirty="0"/>
            </a:p>
          </p:txBody>
        </p:sp>
      </p:grpSp>
      <p:sp>
        <p:nvSpPr>
          <p:cNvPr id="29" name="Shape 579"/>
          <p:cNvSpPr/>
          <p:nvPr/>
        </p:nvSpPr>
        <p:spPr>
          <a:xfrm rot="5400000">
            <a:off x="4212063" y="-20078"/>
            <a:ext cx="543984" cy="584140"/>
          </a:xfrm>
          <a:prstGeom prst="ellipse">
            <a:avLst/>
          </a:prstGeom>
          <a:solidFill>
            <a:srgbClr val="D8D8D8"/>
          </a:solidFill>
          <a:ln>
            <a:noFill/>
          </a:ln>
        </p:spPr>
        <p:txBody>
          <a:bodyPr vert="vert270" lIns="91425" tIns="45700" rIns="91425" bIns="45700" anchor="ctr" anchorCtr="0">
            <a:noAutofit/>
          </a:bodyPr>
          <a:lstStyle/>
          <a:p>
            <a:pPr marL="0" marR="0" lvl="0" indent="0" algn="ctr" rtl="0">
              <a:spcBef>
                <a:spcPts val="0"/>
              </a:spcBef>
              <a:buNone/>
            </a:pPr>
            <a:r>
              <a:rPr lang="es-PA" sz="2400" b="0" i="0" u="none" strike="noStrike" cap="none" dirty="0" smtClean="0">
                <a:solidFill>
                  <a:srgbClr val="00B0F0"/>
                </a:solidFill>
                <a:latin typeface="Arial"/>
                <a:ea typeface="Arial"/>
                <a:cs typeface="Arial"/>
                <a:sym typeface="Arial"/>
              </a:rPr>
              <a:t>1</a:t>
            </a:r>
            <a:endParaRPr sz="2400" b="0" i="0" u="none" strike="noStrike" cap="none" dirty="0">
              <a:solidFill>
                <a:srgbClr val="00B0F0"/>
              </a:solidFill>
              <a:latin typeface="Arial"/>
              <a:ea typeface="Arial"/>
              <a:cs typeface="Arial"/>
              <a:sym typeface="Arial"/>
            </a:endParaRPr>
          </a:p>
        </p:txBody>
      </p:sp>
      <p:sp>
        <p:nvSpPr>
          <p:cNvPr id="30" name="Shape 579"/>
          <p:cNvSpPr/>
          <p:nvPr/>
        </p:nvSpPr>
        <p:spPr>
          <a:xfrm rot="5400000">
            <a:off x="8446171" y="523906"/>
            <a:ext cx="543984" cy="584140"/>
          </a:xfrm>
          <a:prstGeom prst="ellipse">
            <a:avLst/>
          </a:prstGeom>
          <a:solidFill>
            <a:srgbClr val="D8D8D8"/>
          </a:solidFill>
          <a:ln>
            <a:noFill/>
          </a:ln>
        </p:spPr>
        <p:txBody>
          <a:bodyPr vert="vert270" lIns="91425" tIns="45700" rIns="91425" bIns="45700" anchor="ctr" anchorCtr="0">
            <a:noAutofit/>
          </a:bodyPr>
          <a:lstStyle/>
          <a:p>
            <a:pPr marL="0" marR="0" lvl="0" indent="0" algn="ctr" rtl="0">
              <a:spcBef>
                <a:spcPts val="0"/>
              </a:spcBef>
              <a:buNone/>
            </a:pPr>
            <a:r>
              <a:rPr lang="es-PA" sz="2400" b="0" i="0" u="none" strike="noStrike" cap="none" dirty="0" smtClean="0">
                <a:solidFill>
                  <a:srgbClr val="00B0F0"/>
                </a:solidFill>
                <a:latin typeface="Arial"/>
                <a:ea typeface="Arial"/>
                <a:cs typeface="Arial"/>
                <a:sym typeface="Arial"/>
              </a:rPr>
              <a:t>2</a:t>
            </a:r>
            <a:endParaRPr sz="2400" b="0" i="0" u="none" strike="noStrike" cap="none" dirty="0">
              <a:solidFill>
                <a:srgbClr val="00B0F0"/>
              </a:solidFill>
              <a:latin typeface="Arial"/>
              <a:ea typeface="Arial"/>
              <a:cs typeface="Arial"/>
              <a:sym typeface="Arial"/>
            </a:endParaRPr>
          </a:p>
        </p:txBody>
      </p:sp>
      <p:sp>
        <p:nvSpPr>
          <p:cNvPr id="31" name="Shape 579"/>
          <p:cNvSpPr/>
          <p:nvPr/>
        </p:nvSpPr>
        <p:spPr>
          <a:xfrm rot="5400000">
            <a:off x="5024125" y="2819736"/>
            <a:ext cx="543984" cy="584140"/>
          </a:xfrm>
          <a:prstGeom prst="ellipse">
            <a:avLst/>
          </a:prstGeom>
          <a:solidFill>
            <a:srgbClr val="D8D8D8"/>
          </a:solidFill>
          <a:ln>
            <a:noFill/>
          </a:ln>
        </p:spPr>
        <p:txBody>
          <a:bodyPr vert="vert270" lIns="91425" tIns="45700" rIns="91425" bIns="45700" anchor="ctr" anchorCtr="0">
            <a:noAutofit/>
          </a:bodyPr>
          <a:lstStyle/>
          <a:p>
            <a:pPr marL="0" marR="0" lvl="0" indent="0" algn="ctr" rtl="0">
              <a:spcBef>
                <a:spcPts val="0"/>
              </a:spcBef>
              <a:buNone/>
            </a:pPr>
            <a:r>
              <a:rPr lang="es-PA" sz="2400" b="0" i="0" u="none" strike="noStrike" cap="none" dirty="0" smtClean="0">
                <a:solidFill>
                  <a:srgbClr val="00B0F0"/>
                </a:solidFill>
                <a:latin typeface="Arial"/>
                <a:ea typeface="Arial"/>
                <a:cs typeface="Arial"/>
                <a:sym typeface="Arial"/>
              </a:rPr>
              <a:t>3</a:t>
            </a:r>
            <a:endParaRPr sz="2400" b="0" i="0" u="none" strike="noStrike" cap="none" dirty="0">
              <a:solidFill>
                <a:srgbClr val="00B0F0"/>
              </a:solidFill>
              <a:latin typeface="Arial"/>
              <a:ea typeface="Arial"/>
              <a:cs typeface="Arial"/>
              <a:sym typeface="Arial"/>
            </a:endParaRPr>
          </a:p>
        </p:txBody>
      </p:sp>
      <p:sp>
        <p:nvSpPr>
          <p:cNvPr id="32" name="Shape 579"/>
          <p:cNvSpPr/>
          <p:nvPr/>
        </p:nvSpPr>
        <p:spPr>
          <a:xfrm rot="5400000">
            <a:off x="540757" y="3613344"/>
            <a:ext cx="543984" cy="584140"/>
          </a:xfrm>
          <a:prstGeom prst="ellipse">
            <a:avLst/>
          </a:prstGeom>
          <a:solidFill>
            <a:srgbClr val="D8D8D8"/>
          </a:solidFill>
          <a:ln>
            <a:noFill/>
          </a:ln>
        </p:spPr>
        <p:txBody>
          <a:bodyPr vert="vert270" lIns="91425" tIns="45700" rIns="91425" bIns="45700" anchor="ctr" anchorCtr="0">
            <a:noAutofit/>
          </a:bodyPr>
          <a:lstStyle/>
          <a:p>
            <a:pPr marL="0" marR="0" lvl="0" indent="0" algn="ctr" rtl="0">
              <a:spcBef>
                <a:spcPts val="0"/>
              </a:spcBef>
              <a:buNone/>
            </a:pPr>
            <a:r>
              <a:rPr lang="es-PA" sz="2400" b="0" i="0" u="none" strike="noStrike" cap="none" dirty="0" smtClean="0">
                <a:solidFill>
                  <a:srgbClr val="00B0F0"/>
                </a:solidFill>
                <a:latin typeface="Arial"/>
                <a:ea typeface="Arial"/>
                <a:cs typeface="Arial"/>
                <a:sym typeface="Arial"/>
              </a:rPr>
              <a:t>4</a:t>
            </a:r>
            <a:endParaRPr sz="2400" b="0" i="0" u="none" strike="noStrike" cap="none" dirty="0">
              <a:solidFill>
                <a:srgbClr val="00B0F0"/>
              </a:solidFill>
              <a:latin typeface="Arial"/>
              <a:ea typeface="Arial"/>
              <a:cs typeface="Arial"/>
              <a:sym typeface="Arial"/>
            </a:endParaRPr>
          </a:p>
        </p:txBody>
      </p:sp>
      <p:sp>
        <p:nvSpPr>
          <p:cNvPr id="33" name="Shape 914"/>
          <p:cNvSpPr/>
          <p:nvPr/>
        </p:nvSpPr>
        <p:spPr>
          <a:xfrm>
            <a:off x="6366769" y="2563645"/>
            <a:ext cx="504056" cy="304241"/>
          </a:xfrm>
          <a:custGeom>
            <a:avLst/>
            <a:gdLst/>
            <a:ahLst/>
            <a:cxnLst/>
            <a:rect l="0" t="0" r="0" b="0"/>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lIns="91425" tIns="91425" rIns="91425" bIns="91425" anchor="ctr" anchorCtr="0">
            <a:noAutofit/>
          </a:bodyPr>
          <a:lstStyle/>
          <a:p>
            <a:pPr lvl="0">
              <a:spcBef>
                <a:spcPts val="0"/>
              </a:spcBef>
              <a:buNone/>
            </a:pPr>
            <a:endParaRPr/>
          </a:p>
        </p:txBody>
      </p:sp>
      <p:sp>
        <p:nvSpPr>
          <p:cNvPr id="34" name="Shape 950"/>
          <p:cNvSpPr/>
          <p:nvPr/>
        </p:nvSpPr>
        <p:spPr>
          <a:xfrm>
            <a:off x="7236296" y="4648957"/>
            <a:ext cx="392042" cy="359772"/>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lIns="91425" tIns="91425" rIns="91425" bIns="91425" anchor="ctr" anchorCtr="0">
            <a:noAutofit/>
          </a:bodyPr>
          <a:lstStyle/>
          <a:p>
            <a:pPr lvl="0">
              <a:spcBef>
                <a:spcPts val="0"/>
              </a:spcBef>
              <a:buNone/>
            </a:pPr>
            <a:endParaRPr/>
          </a:p>
        </p:txBody>
      </p:sp>
      <p:grpSp>
        <p:nvGrpSpPr>
          <p:cNvPr id="35" name="34 Grupo"/>
          <p:cNvGrpSpPr/>
          <p:nvPr/>
        </p:nvGrpSpPr>
        <p:grpSpPr>
          <a:xfrm>
            <a:off x="5508104" y="4615976"/>
            <a:ext cx="555367" cy="425733"/>
            <a:chOff x="1142379" y="3799043"/>
            <a:chExt cx="555367" cy="425733"/>
          </a:xfrm>
        </p:grpSpPr>
        <p:grpSp>
          <p:nvGrpSpPr>
            <p:cNvPr id="36" name="Shape 876"/>
            <p:cNvGrpSpPr/>
            <p:nvPr/>
          </p:nvGrpSpPr>
          <p:grpSpPr>
            <a:xfrm>
              <a:off x="1142379" y="3799043"/>
              <a:ext cx="170502" cy="425733"/>
              <a:chOff x="3386850" y="2264625"/>
              <a:chExt cx="203950" cy="509250"/>
            </a:xfrm>
          </p:grpSpPr>
          <p:sp>
            <p:nvSpPr>
              <p:cNvPr id="43" name="Shape 877"/>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lIns="91425" tIns="91425" rIns="91425" bIns="91425" anchor="ctr" anchorCtr="0">
                <a:noAutofit/>
              </a:bodyPr>
              <a:lstStyle/>
              <a:p>
                <a:pPr lvl="0">
                  <a:spcBef>
                    <a:spcPts val="0"/>
                  </a:spcBef>
                  <a:buNone/>
                </a:pPr>
                <a:endParaRPr/>
              </a:p>
            </p:txBody>
          </p:sp>
          <p:sp>
            <p:nvSpPr>
              <p:cNvPr id="44" name="Shape 878"/>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lIns="91425" tIns="91425" rIns="91425" bIns="91425" anchor="ctr" anchorCtr="0">
                <a:noAutofit/>
              </a:bodyPr>
              <a:lstStyle/>
              <a:p>
                <a:pPr lvl="0">
                  <a:spcBef>
                    <a:spcPts val="0"/>
                  </a:spcBef>
                  <a:buNone/>
                </a:pPr>
                <a:endParaRPr/>
              </a:p>
            </p:txBody>
          </p:sp>
        </p:grpSp>
        <p:grpSp>
          <p:nvGrpSpPr>
            <p:cNvPr id="37" name="Shape 879"/>
            <p:cNvGrpSpPr/>
            <p:nvPr/>
          </p:nvGrpSpPr>
          <p:grpSpPr>
            <a:xfrm>
              <a:off x="1353720" y="3907264"/>
              <a:ext cx="139862" cy="317512"/>
              <a:chOff x="4753325" y="2329350"/>
              <a:chExt cx="167300" cy="379800"/>
            </a:xfrm>
          </p:grpSpPr>
          <p:sp>
            <p:nvSpPr>
              <p:cNvPr id="41" name="Shape 880"/>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lIns="91425" tIns="91425" rIns="91425" bIns="91425" anchor="ctr" anchorCtr="0">
                <a:noAutofit/>
              </a:bodyPr>
              <a:lstStyle/>
              <a:p>
                <a:pPr lvl="0">
                  <a:spcBef>
                    <a:spcPts val="0"/>
                  </a:spcBef>
                  <a:buNone/>
                </a:pPr>
                <a:endParaRPr/>
              </a:p>
            </p:txBody>
          </p:sp>
          <p:sp>
            <p:nvSpPr>
              <p:cNvPr id="42" name="Shape 881"/>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lIns="91425" tIns="91425" rIns="91425" bIns="91425" anchor="ctr" anchorCtr="0">
                <a:noAutofit/>
              </a:bodyPr>
              <a:lstStyle/>
              <a:p>
                <a:pPr lvl="0">
                  <a:spcBef>
                    <a:spcPts val="0"/>
                  </a:spcBef>
                  <a:buNone/>
                </a:pPr>
                <a:endParaRPr/>
              </a:p>
            </p:txBody>
          </p:sp>
        </p:grpSp>
        <p:grpSp>
          <p:nvGrpSpPr>
            <p:cNvPr id="38" name="Shape 882"/>
            <p:cNvGrpSpPr/>
            <p:nvPr/>
          </p:nvGrpSpPr>
          <p:grpSpPr>
            <a:xfrm>
              <a:off x="1552742" y="3799043"/>
              <a:ext cx="145004" cy="421657"/>
              <a:chOff x="4076175" y="2267050"/>
              <a:chExt cx="173450" cy="504375"/>
            </a:xfrm>
          </p:grpSpPr>
          <p:sp>
            <p:nvSpPr>
              <p:cNvPr id="39" name="Shape 883"/>
              <p:cNvSpPr/>
              <p:nvPr/>
            </p:nvSpPr>
            <p:spPr>
              <a:xfrm>
                <a:off x="4122600" y="2267050"/>
                <a:ext cx="80600" cy="91625"/>
              </a:xfrm>
              <a:custGeom>
                <a:avLst/>
                <a:gdLst/>
                <a:ahLst/>
                <a:cxnLst/>
                <a:rect l="0" t="0" r="0" b="0"/>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lIns="91425" tIns="91425" rIns="91425" bIns="91425" anchor="ctr" anchorCtr="0">
                <a:noAutofit/>
              </a:bodyPr>
              <a:lstStyle/>
              <a:p>
                <a:pPr lvl="0">
                  <a:spcBef>
                    <a:spcPts val="0"/>
                  </a:spcBef>
                  <a:buNone/>
                </a:pPr>
                <a:endParaRPr/>
              </a:p>
            </p:txBody>
          </p:sp>
          <p:sp>
            <p:nvSpPr>
              <p:cNvPr id="40" name="Shape 884"/>
              <p:cNvSpPr/>
              <p:nvPr/>
            </p:nvSpPr>
            <p:spPr>
              <a:xfrm>
                <a:off x="4076175" y="2370250"/>
                <a:ext cx="173450" cy="401175"/>
              </a:xfrm>
              <a:custGeom>
                <a:avLst/>
                <a:gdLst/>
                <a:ahLst/>
                <a:cxnLst/>
                <a:rect l="0" t="0" r="0" b="0"/>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lIns="91425" tIns="91425" rIns="91425" bIns="91425" anchor="ctr" anchorCtr="0">
                <a:noAutofit/>
              </a:bodyPr>
              <a:lstStyle/>
              <a:p>
                <a:pPr lvl="0">
                  <a:spcBef>
                    <a:spcPts val="0"/>
                  </a:spcBef>
                  <a:buNone/>
                </a:pPr>
                <a:endParaRPr/>
              </a:p>
            </p:txBody>
          </p:sp>
        </p:grpSp>
      </p:grpSp>
    </p:spTree>
    <p:extLst>
      <p:ext uri="{BB962C8B-B14F-4D97-AF65-F5344CB8AC3E}">
        <p14:creationId xmlns:p14="http://schemas.microsoft.com/office/powerpoint/2010/main" val="42075175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9"/>
                                        </p:tgtEl>
                                        <p:attrNameLst>
                                          <p:attrName>style.color</p:attrName>
                                        </p:attrNameLst>
                                      </p:cBhvr>
                                      <p:by>
                                        <p:hsl h="0" s="-12549" l="-25098"/>
                                      </p:by>
                                    </p:animClr>
                                    <p:animClr clrSpc="hsl" dir="cw">
                                      <p:cBhvr>
                                        <p:cTn id="7" dur="500" fill="hold"/>
                                        <p:tgtEl>
                                          <p:spTgt spid="29"/>
                                        </p:tgtEl>
                                        <p:attrNameLst>
                                          <p:attrName>fillcolor</p:attrName>
                                        </p:attrNameLst>
                                      </p:cBhvr>
                                      <p:by>
                                        <p:hsl h="0" s="-12549" l="-25098"/>
                                      </p:by>
                                    </p:animClr>
                                    <p:animClr clrSpc="hsl" dir="cw">
                                      <p:cBhvr>
                                        <p:cTn id="8" dur="500" fill="hold"/>
                                        <p:tgtEl>
                                          <p:spTgt spid="29"/>
                                        </p:tgtEl>
                                        <p:attrNameLst>
                                          <p:attrName>stroke.color</p:attrName>
                                        </p:attrNameLst>
                                      </p:cBhvr>
                                      <p:by>
                                        <p:hsl h="0" s="-12549" l="-25098"/>
                                      </p:by>
                                    </p:animClr>
                                    <p:set>
                                      <p:cBhvr>
                                        <p:cTn id="9" dur="500" fill="hold"/>
                                        <p:tgtEl>
                                          <p:spTgt spid="2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30"/>
                                        </p:tgtEl>
                                        <p:attrNameLst>
                                          <p:attrName>style.color</p:attrName>
                                        </p:attrNameLst>
                                      </p:cBhvr>
                                      <p:by>
                                        <p:hsl h="0" s="-12549" l="-25098"/>
                                      </p:by>
                                    </p:animClr>
                                    <p:animClr clrSpc="hsl" dir="cw">
                                      <p:cBhvr>
                                        <p:cTn id="14" dur="500" fill="hold"/>
                                        <p:tgtEl>
                                          <p:spTgt spid="30"/>
                                        </p:tgtEl>
                                        <p:attrNameLst>
                                          <p:attrName>fillcolor</p:attrName>
                                        </p:attrNameLst>
                                      </p:cBhvr>
                                      <p:by>
                                        <p:hsl h="0" s="-12549" l="-25098"/>
                                      </p:by>
                                    </p:animClr>
                                    <p:animClr clrSpc="hsl" dir="cw">
                                      <p:cBhvr>
                                        <p:cTn id="15" dur="500" fill="hold"/>
                                        <p:tgtEl>
                                          <p:spTgt spid="30"/>
                                        </p:tgtEl>
                                        <p:attrNameLst>
                                          <p:attrName>stroke.color</p:attrName>
                                        </p:attrNameLst>
                                      </p:cBhvr>
                                      <p:by>
                                        <p:hsl h="0" s="-12549" l="-25098"/>
                                      </p:by>
                                    </p:animClr>
                                    <p:set>
                                      <p:cBhvr>
                                        <p:cTn id="16" dur="500" fill="hold"/>
                                        <p:tgtEl>
                                          <p:spTgt spid="30"/>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grpId="0" nodeType="clickEffect">
                                  <p:stCondLst>
                                    <p:cond delay="0"/>
                                  </p:stCondLst>
                                  <p:childTnLst>
                                    <p:animClr clrSpc="hsl" dir="cw">
                                      <p:cBhvr override="childStyle">
                                        <p:cTn id="20" dur="500" fill="hold"/>
                                        <p:tgtEl>
                                          <p:spTgt spid="31"/>
                                        </p:tgtEl>
                                        <p:attrNameLst>
                                          <p:attrName>style.color</p:attrName>
                                        </p:attrNameLst>
                                      </p:cBhvr>
                                      <p:by>
                                        <p:hsl h="0" s="-12549" l="-25098"/>
                                      </p:by>
                                    </p:animClr>
                                    <p:animClr clrSpc="hsl" dir="cw">
                                      <p:cBhvr>
                                        <p:cTn id="21" dur="500" fill="hold"/>
                                        <p:tgtEl>
                                          <p:spTgt spid="31"/>
                                        </p:tgtEl>
                                        <p:attrNameLst>
                                          <p:attrName>fillcolor</p:attrName>
                                        </p:attrNameLst>
                                      </p:cBhvr>
                                      <p:by>
                                        <p:hsl h="0" s="-12549" l="-25098"/>
                                      </p:by>
                                    </p:animClr>
                                    <p:animClr clrSpc="hsl" dir="cw">
                                      <p:cBhvr>
                                        <p:cTn id="22" dur="500" fill="hold"/>
                                        <p:tgtEl>
                                          <p:spTgt spid="31"/>
                                        </p:tgtEl>
                                        <p:attrNameLst>
                                          <p:attrName>stroke.color</p:attrName>
                                        </p:attrNameLst>
                                      </p:cBhvr>
                                      <p:by>
                                        <p:hsl h="0" s="-12549" l="-25098"/>
                                      </p:by>
                                    </p:animClr>
                                    <p:set>
                                      <p:cBhvr>
                                        <p:cTn id="23" dur="500" fill="hold"/>
                                        <p:tgtEl>
                                          <p:spTgt spid="31"/>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4" presetClass="emph" presetSubtype="0" fill="hold" grpId="0" nodeType="clickEffect">
                                  <p:stCondLst>
                                    <p:cond delay="0"/>
                                  </p:stCondLst>
                                  <p:childTnLst>
                                    <p:animClr clrSpc="hsl" dir="cw">
                                      <p:cBhvr override="childStyle">
                                        <p:cTn id="27" dur="500" fill="hold"/>
                                        <p:tgtEl>
                                          <p:spTgt spid="32"/>
                                        </p:tgtEl>
                                        <p:attrNameLst>
                                          <p:attrName>style.color</p:attrName>
                                        </p:attrNameLst>
                                      </p:cBhvr>
                                      <p:by>
                                        <p:hsl h="0" s="-12549" l="-25098"/>
                                      </p:by>
                                    </p:animClr>
                                    <p:animClr clrSpc="hsl" dir="cw">
                                      <p:cBhvr>
                                        <p:cTn id="28" dur="500" fill="hold"/>
                                        <p:tgtEl>
                                          <p:spTgt spid="32"/>
                                        </p:tgtEl>
                                        <p:attrNameLst>
                                          <p:attrName>fillcolor</p:attrName>
                                        </p:attrNameLst>
                                      </p:cBhvr>
                                      <p:by>
                                        <p:hsl h="0" s="-12549" l="-25098"/>
                                      </p:by>
                                    </p:animClr>
                                    <p:animClr clrSpc="hsl" dir="cw">
                                      <p:cBhvr>
                                        <p:cTn id="29" dur="500" fill="hold"/>
                                        <p:tgtEl>
                                          <p:spTgt spid="32"/>
                                        </p:tgtEl>
                                        <p:attrNameLst>
                                          <p:attrName>stroke.color</p:attrName>
                                        </p:attrNameLst>
                                      </p:cBhvr>
                                      <p:by>
                                        <p:hsl h="0" s="-12549" l="-25098"/>
                                      </p:by>
                                    </p:animClr>
                                    <p:set>
                                      <p:cBhvr>
                                        <p:cTn id="30" dur="500" fill="hold"/>
                                        <p:tgtEl>
                                          <p:spTgt spid="3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419622"/>
            <a:ext cx="6316117" cy="3627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idx="4294967295"/>
          </p:nvPr>
        </p:nvSpPr>
        <p:spPr>
          <a:xfrm>
            <a:off x="1187624" y="51470"/>
            <a:ext cx="6996113" cy="520700"/>
          </a:xfrm>
        </p:spPr>
        <p:txBody>
          <a:bodyPr/>
          <a:lstStyle/>
          <a:p>
            <a:r>
              <a:rPr lang="es-PA" dirty="0" smtClean="0">
                <a:solidFill>
                  <a:schemeClr val="tx1">
                    <a:lumMod val="95000"/>
                    <a:lumOff val="5000"/>
                  </a:schemeClr>
                </a:solidFill>
                <a:latin typeface="+mn-lt"/>
              </a:rPr>
              <a:t>BIPLOT LOGÍSTICO EXTERNO</a:t>
            </a:r>
            <a:endParaRPr lang="es-PA" dirty="0">
              <a:solidFill>
                <a:schemeClr val="tx1">
                  <a:lumMod val="95000"/>
                  <a:lumOff val="5000"/>
                </a:schemeClr>
              </a:solidFill>
              <a:latin typeface="+mn-lt"/>
            </a:endParaRPr>
          </a:p>
        </p:txBody>
      </p:sp>
      <p:sp>
        <p:nvSpPr>
          <p:cNvPr id="3" name="2 Marcador de texto"/>
          <p:cNvSpPr>
            <a:spLocks noGrp="1"/>
          </p:cNvSpPr>
          <p:nvPr>
            <p:ph type="body" idx="4294967295"/>
          </p:nvPr>
        </p:nvSpPr>
        <p:spPr>
          <a:xfrm>
            <a:off x="35496" y="513854"/>
            <a:ext cx="8748712" cy="1193800"/>
          </a:xfrm>
        </p:spPr>
        <p:txBody>
          <a:bodyPr/>
          <a:lstStyle/>
          <a:p>
            <a:pPr algn="ctr">
              <a:buNone/>
            </a:pPr>
            <a:r>
              <a:rPr lang="es-PA" sz="2000" dirty="0">
                <a:solidFill>
                  <a:schemeClr val="tx1">
                    <a:lumMod val="95000"/>
                    <a:lumOff val="5000"/>
                  </a:schemeClr>
                </a:solidFill>
              </a:rPr>
              <a:t>P</a:t>
            </a:r>
            <a:r>
              <a:rPr lang="es-PA" sz="2000" dirty="0" smtClean="0">
                <a:solidFill>
                  <a:schemeClr val="tx1">
                    <a:lumMod val="95000"/>
                    <a:lumOff val="5000"/>
                  </a:schemeClr>
                </a:solidFill>
              </a:rPr>
              <a:t>ropuesto </a:t>
            </a:r>
            <a:r>
              <a:rPr lang="es-PA" sz="2000" dirty="0">
                <a:solidFill>
                  <a:schemeClr val="tx1">
                    <a:lumMod val="95000"/>
                    <a:lumOff val="5000"/>
                  </a:schemeClr>
                </a:solidFill>
              </a:rPr>
              <a:t>por Vicente-Villardón et al. (</a:t>
            </a:r>
            <a:r>
              <a:rPr lang="es-PA" sz="2000" dirty="0" smtClean="0">
                <a:solidFill>
                  <a:schemeClr val="tx1">
                    <a:lumMod val="95000"/>
                    <a:lumOff val="5000"/>
                  </a:schemeClr>
                </a:solidFill>
              </a:rPr>
              <a:t>2006) y más </a:t>
            </a:r>
            <a:r>
              <a:rPr lang="es-PA" sz="2000" dirty="0">
                <a:solidFill>
                  <a:schemeClr val="tx1">
                    <a:lumMod val="95000"/>
                    <a:lumOff val="5000"/>
                  </a:schemeClr>
                </a:solidFill>
              </a:rPr>
              <a:t>tarde </a:t>
            </a:r>
            <a:r>
              <a:rPr lang="es-PA" sz="2000" dirty="0" smtClean="0">
                <a:solidFill>
                  <a:schemeClr val="tx1">
                    <a:lumMod val="95000"/>
                    <a:lumOff val="5000"/>
                  </a:schemeClr>
                </a:solidFill>
              </a:rPr>
              <a:t>extendido por </a:t>
            </a:r>
            <a:r>
              <a:rPr lang="es-PA" sz="2000" dirty="0">
                <a:solidFill>
                  <a:schemeClr val="tx1">
                    <a:lumMod val="95000"/>
                    <a:lumOff val="5000"/>
                  </a:schemeClr>
                </a:solidFill>
              </a:rPr>
              <a:t>un enfoque integrado sugerido por Demey et al. (</a:t>
            </a:r>
            <a:r>
              <a:rPr lang="es-PA" sz="2000" dirty="0" smtClean="0">
                <a:solidFill>
                  <a:schemeClr val="tx1">
                    <a:lumMod val="95000"/>
                    <a:lumOff val="5000"/>
                  </a:schemeClr>
                </a:solidFill>
              </a:rPr>
              <a:t>2008).</a:t>
            </a:r>
          </a:p>
          <a:p>
            <a:pPr algn="ctr"/>
            <a:endParaRPr lang="es-PA" dirty="0"/>
          </a:p>
        </p:txBody>
      </p:sp>
      <p:grpSp>
        <p:nvGrpSpPr>
          <p:cNvPr id="25" name="24 Grupo"/>
          <p:cNvGrpSpPr/>
          <p:nvPr/>
        </p:nvGrpSpPr>
        <p:grpSpPr>
          <a:xfrm>
            <a:off x="2915816" y="627534"/>
            <a:ext cx="3816424" cy="1161132"/>
            <a:chOff x="2879493" y="931857"/>
            <a:chExt cx="2895600" cy="1477360"/>
          </a:xfrm>
        </p:grpSpPr>
        <p:sp>
          <p:nvSpPr>
            <p:cNvPr id="26" name="Llamada rectangular 3"/>
            <p:cNvSpPr>
              <a:spLocks noChangeArrowheads="1"/>
            </p:cNvSpPr>
            <p:nvPr/>
          </p:nvSpPr>
          <p:spPr bwMode="auto">
            <a:xfrm>
              <a:off x="2879493" y="931857"/>
              <a:ext cx="2895600" cy="1477360"/>
            </a:xfrm>
            <a:prstGeom prst="wedgeRectCallout">
              <a:avLst>
                <a:gd name="adj1" fmla="val -20833"/>
                <a:gd name="adj2" fmla="val 62500"/>
              </a:avLst>
            </a:prstGeom>
            <a:ln>
              <a:headEnd/>
              <a:tailEnd/>
            </a:ln>
          </p:spPr>
          <p:style>
            <a:lnRef idx="1">
              <a:schemeClr val="accent1"/>
            </a:lnRef>
            <a:fillRef idx="2">
              <a:schemeClr val="accent1"/>
            </a:fillRef>
            <a:effectRef idx="1">
              <a:schemeClr val="accent1"/>
            </a:effectRef>
            <a:fontRef idx="minor">
              <a:schemeClr val="dk1"/>
            </a:fontRef>
          </p:style>
          <p:txBody>
            <a:bodyPr wrap="none"/>
            <a:lstStyle>
              <a:lvl1pPr eaLnBrk="0" hangingPunct="0">
                <a:spcBef>
                  <a:spcPct val="20000"/>
                </a:spcBef>
                <a:buSzPct val="90000"/>
                <a:buBlip>
                  <a:blip r:embed="rId4"/>
                </a:buBlip>
                <a:defRPr sz="3200">
                  <a:solidFill>
                    <a:schemeClr val="tx1"/>
                  </a:solidFill>
                  <a:latin typeface="Tahoma" pitchFamily="34" charset="0"/>
                  <a:ea typeface="MS PGothic" pitchFamily="34" charset="-128"/>
                  <a:cs typeface="Geneva" charset="0"/>
                </a:defRPr>
              </a:lvl1pPr>
              <a:lvl2pPr marL="742950" indent="-285750" eaLnBrk="0" hangingPunct="0">
                <a:spcBef>
                  <a:spcPct val="20000"/>
                </a:spcBef>
                <a:buSzPct val="80000"/>
                <a:buBlip>
                  <a:blip r:embed="rId5"/>
                </a:buBlip>
                <a:defRPr sz="2800">
                  <a:solidFill>
                    <a:schemeClr val="tx1"/>
                  </a:solidFill>
                  <a:latin typeface="Tahoma" pitchFamily="34" charset="0"/>
                  <a:ea typeface="Geneva" charset="0"/>
                  <a:cs typeface="Geneva" charset="0"/>
                </a:defRPr>
              </a:lvl2pPr>
              <a:lvl3pPr marL="1143000" indent="-228600" eaLnBrk="0" hangingPunct="0">
                <a:spcBef>
                  <a:spcPct val="20000"/>
                </a:spcBef>
                <a:buSzPct val="70000"/>
                <a:buBlip>
                  <a:blip r:embed="rId6"/>
                </a:buBlip>
                <a:defRPr sz="2400">
                  <a:solidFill>
                    <a:schemeClr val="tx1"/>
                  </a:solidFill>
                  <a:latin typeface="Tahoma" pitchFamily="34" charset="0"/>
                  <a:ea typeface="MS PGothic" pitchFamily="34" charset="-128"/>
                  <a:cs typeface="MS PGothic" pitchFamily="34" charset="-128"/>
                </a:defRPr>
              </a:lvl3pPr>
              <a:lvl4pPr marL="1600200" indent="-228600" eaLnBrk="0" hangingPunct="0">
                <a:spcBef>
                  <a:spcPct val="20000"/>
                </a:spcBef>
                <a:buSzPct val="70000"/>
                <a:buBlip>
                  <a:blip r:embed="rId7"/>
                </a:buBlip>
                <a:defRPr sz="2000">
                  <a:solidFill>
                    <a:schemeClr val="tx1"/>
                  </a:solidFill>
                  <a:latin typeface="Tahoma" pitchFamily="34" charset="0"/>
                  <a:ea typeface="MS PGothic" pitchFamily="34" charset="-128"/>
                </a:defRPr>
              </a:lvl4pPr>
              <a:lvl5pPr marL="2057400" indent="-228600" eaLnBrk="0" hangingPunct="0">
                <a:spcBef>
                  <a:spcPct val="20000"/>
                </a:spcBef>
                <a:buSzPct val="70000"/>
                <a:buBlip>
                  <a:blip r:embed="rId8"/>
                </a:buBlip>
                <a:defRPr sz="2000">
                  <a:solidFill>
                    <a:schemeClr val="tx1"/>
                  </a:solidFill>
                  <a:latin typeface="Tahoma" pitchFamily="34" charset="0"/>
                  <a:ea typeface="MS PGothic" pitchFamily="34" charset="-128"/>
                </a:defRPr>
              </a:lvl5pPr>
              <a:lvl6pPr marL="25146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6pPr>
              <a:lvl7pPr marL="29718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7pPr>
              <a:lvl8pPr marL="34290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8pPr>
              <a:lvl9pPr marL="38862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9pPr>
            </a:lstStyle>
            <a:p>
              <a:pPr eaLnBrk="1" hangingPunct="1">
                <a:spcBef>
                  <a:spcPct val="0"/>
                </a:spcBef>
                <a:buSzTx/>
                <a:buFontTx/>
                <a:buNone/>
              </a:pPr>
              <a:endParaRPr lang="es-ES" altLang="es-PA" sz="2400" dirty="0">
                <a:latin typeface="Times New Roman" pitchFamily="18" charset="0"/>
              </a:endParaRPr>
            </a:p>
          </p:txBody>
        </p:sp>
        <p:sp>
          <p:nvSpPr>
            <p:cNvPr id="27" name="CuadroTexto 4"/>
            <p:cNvSpPr txBox="1">
              <a:spLocks noChangeArrowheads="1"/>
            </p:cNvSpPr>
            <p:nvPr/>
          </p:nvSpPr>
          <p:spPr bwMode="auto">
            <a:xfrm>
              <a:off x="2965732" y="1011028"/>
              <a:ext cx="272527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90000"/>
                <a:buBlip>
                  <a:blip r:embed="rId4"/>
                </a:buBlip>
                <a:defRPr sz="3200">
                  <a:solidFill>
                    <a:schemeClr val="tx1"/>
                  </a:solidFill>
                  <a:latin typeface="Tahoma" pitchFamily="34" charset="0"/>
                  <a:ea typeface="MS PGothic" pitchFamily="34" charset="-128"/>
                  <a:cs typeface="Geneva" charset="0"/>
                </a:defRPr>
              </a:lvl1pPr>
              <a:lvl2pPr marL="742950" indent="-285750" eaLnBrk="0" hangingPunct="0">
                <a:spcBef>
                  <a:spcPct val="20000"/>
                </a:spcBef>
                <a:buSzPct val="80000"/>
                <a:buBlip>
                  <a:blip r:embed="rId5"/>
                </a:buBlip>
                <a:defRPr sz="2800">
                  <a:solidFill>
                    <a:schemeClr val="tx1"/>
                  </a:solidFill>
                  <a:latin typeface="Tahoma" pitchFamily="34" charset="0"/>
                  <a:ea typeface="Geneva" charset="0"/>
                  <a:cs typeface="Geneva" charset="0"/>
                </a:defRPr>
              </a:lvl2pPr>
              <a:lvl3pPr marL="1143000" indent="-228600" eaLnBrk="0" hangingPunct="0">
                <a:spcBef>
                  <a:spcPct val="20000"/>
                </a:spcBef>
                <a:buSzPct val="70000"/>
                <a:buBlip>
                  <a:blip r:embed="rId6"/>
                </a:buBlip>
                <a:defRPr sz="2400">
                  <a:solidFill>
                    <a:schemeClr val="tx1"/>
                  </a:solidFill>
                  <a:latin typeface="Tahoma" pitchFamily="34" charset="0"/>
                  <a:ea typeface="MS PGothic" pitchFamily="34" charset="-128"/>
                  <a:cs typeface="MS PGothic" pitchFamily="34" charset="-128"/>
                </a:defRPr>
              </a:lvl3pPr>
              <a:lvl4pPr marL="1600200" indent="-228600" eaLnBrk="0" hangingPunct="0">
                <a:spcBef>
                  <a:spcPct val="20000"/>
                </a:spcBef>
                <a:buSzPct val="70000"/>
                <a:buBlip>
                  <a:blip r:embed="rId7"/>
                </a:buBlip>
                <a:defRPr sz="2000">
                  <a:solidFill>
                    <a:schemeClr val="tx1"/>
                  </a:solidFill>
                  <a:latin typeface="Tahoma" pitchFamily="34" charset="0"/>
                  <a:ea typeface="MS PGothic" pitchFamily="34" charset="-128"/>
                </a:defRPr>
              </a:lvl4pPr>
              <a:lvl5pPr marL="2057400" indent="-228600" eaLnBrk="0" hangingPunct="0">
                <a:spcBef>
                  <a:spcPct val="20000"/>
                </a:spcBef>
                <a:buSzPct val="70000"/>
                <a:buBlip>
                  <a:blip r:embed="rId8"/>
                </a:buBlip>
                <a:defRPr sz="2000">
                  <a:solidFill>
                    <a:schemeClr val="tx1"/>
                  </a:solidFill>
                  <a:latin typeface="Tahoma" pitchFamily="34" charset="0"/>
                  <a:ea typeface="MS PGothic" pitchFamily="34" charset="-128"/>
                </a:defRPr>
              </a:lvl5pPr>
              <a:lvl6pPr marL="25146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6pPr>
              <a:lvl7pPr marL="29718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7pPr>
              <a:lvl8pPr marL="34290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8pPr>
              <a:lvl9pPr marL="38862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9pPr>
            </a:lstStyle>
            <a:p>
              <a:pPr algn="just" eaLnBrk="1" hangingPunct="1">
                <a:spcBef>
                  <a:spcPct val="0"/>
                </a:spcBef>
                <a:buSzTx/>
                <a:buFontTx/>
                <a:buNone/>
              </a:pPr>
              <a:r>
                <a:rPr lang="es-ES_tradnl" altLang="es-PA" sz="1400" dirty="0">
                  <a:solidFill>
                    <a:sysClr val="windowText" lastClr="000000"/>
                  </a:solidFill>
                  <a:latin typeface="Times New Roman" pitchFamily="18" charset="0"/>
                </a:rPr>
                <a:t>El Algoritmo comienza con un </a:t>
              </a:r>
              <a:r>
                <a:rPr lang="es-ES_tradnl" altLang="es-PA" sz="1400" dirty="0" err="1">
                  <a:solidFill>
                    <a:sysClr val="windowText" lastClr="000000"/>
                  </a:solidFill>
                  <a:latin typeface="Times New Roman" pitchFamily="18" charset="0"/>
                </a:rPr>
                <a:t>PCoA</a:t>
              </a:r>
              <a:r>
                <a:rPr lang="es-ES_tradnl" altLang="es-PA" sz="1400" dirty="0">
                  <a:solidFill>
                    <a:sysClr val="windowText" lastClr="000000"/>
                  </a:solidFill>
                  <a:latin typeface="Times New Roman" pitchFamily="18" charset="0"/>
                </a:rPr>
                <a:t>, </a:t>
              </a:r>
              <a:r>
                <a:rPr lang="es-ES" altLang="es-PA" sz="1400" dirty="0">
                  <a:solidFill>
                    <a:sysClr val="windowText" lastClr="000000"/>
                  </a:solidFill>
                  <a:latin typeface="Times New Roman" pitchFamily="18" charset="0"/>
                </a:rPr>
                <a:t>como una técnica para ordenar las unidades, en un espacio euclidiano, en los gradientes latentes</a:t>
              </a:r>
              <a:r>
                <a:rPr lang="es-ES_tradnl" altLang="es-PA" sz="1400" dirty="0">
                  <a:solidFill>
                    <a:sysClr val="windowText" lastClr="000000"/>
                  </a:solidFill>
                  <a:latin typeface="Times New Roman" pitchFamily="18" charset="0"/>
                </a:rPr>
                <a:t>. </a:t>
              </a:r>
            </a:p>
          </p:txBody>
        </p:sp>
      </p:grpSp>
      <p:grpSp>
        <p:nvGrpSpPr>
          <p:cNvPr id="28" name="27 Grupo"/>
          <p:cNvGrpSpPr/>
          <p:nvPr/>
        </p:nvGrpSpPr>
        <p:grpSpPr>
          <a:xfrm>
            <a:off x="5204792" y="2059608"/>
            <a:ext cx="2895600" cy="944190"/>
            <a:chOff x="2879493" y="931857"/>
            <a:chExt cx="2895600" cy="1477360"/>
          </a:xfrm>
        </p:grpSpPr>
        <p:sp>
          <p:nvSpPr>
            <p:cNvPr id="29" name="Llamada rectangular 3"/>
            <p:cNvSpPr>
              <a:spLocks noChangeArrowheads="1"/>
            </p:cNvSpPr>
            <p:nvPr/>
          </p:nvSpPr>
          <p:spPr bwMode="auto">
            <a:xfrm>
              <a:off x="2879493" y="931857"/>
              <a:ext cx="2895600" cy="1477360"/>
            </a:xfrm>
            <a:prstGeom prst="wedgeRectCallout">
              <a:avLst>
                <a:gd name="adj1" fmla="val -22080"/>
                <a:gd name="adj2" fmla="val 60546"/>
              </a:avLst>
            </a:prstGeom>
            <a:ln>
              <a:headEnd/>
              <a:tailEnd/>
            </a:ln>
          </p:spPr>
          <p:style>
            <a:lnRef idx="1">
              <a:schemeClr val="accent1"/>
            </a:lnRef>
            <a:fillRef idx="2">
              <a:schemeClr val="accent1"/>
            </a:fillRef>
            <a:effectRef idx="1">
              <a:schemeClr val="accent1"/>
            </a:effectRef>
            <a:fontRef idx="minor">
              <a:schemeClr val="dk1"/>
            </a:fontRef>
          </p:style>
          <p:txBody>
            <a:bodyPr wrap="none"/>
            <a:lstStyle>
              <a:lvl1pPr eaLnBrk="0" hangingPunct="0">
                <a:spcBef>
                  <a:spcPct val="20000"/>
                </a:spcBef>
                <a:buSzPct val="90000"/>
                <a:buBlip>
                  <a:blip r:embed="rId4"/>
                </a:buBlip>
                <a:defRPr sz="3200">
                  <a:solidFill>
                    <a:schemeClr val="tx1"/>
                  </a:solidFill>
                  <a:latin typeface="Tahoma" pitchFamily="34" charset="0"/>
                  <a:ea typeface="MS PGothic" pitchFamily="34" charset="-128"/>
                  <a:cs typeface="Geneva" charset="0"/>
                </a:defRPr>
              </a:lvl1pPr>
              <a:lvl2pPr marL="742950" indent="-285750" eaLnBrk="0" hangingPunct="0">
                <a:spcBef>
                  <a:spcPct val="20000"/>
                </a:spcBef>
                <a:buSzPct val="80000"/>
                <a:buBlip>
                  <a:blip r:embed="rId5"/>
                </a:buBlip>
                <a:defRPr sz="2800">
                  <a:solidFill>
                    <a:schemeClr val="tx1"/>
                  </a:solidFill>
                  <a:latin typeface="Tahoma" pitchFamily="34" charset="0"/>
                  <a:ea typeface="Geneva" charset="0"/>
                  <a:cs typeface="Geneva" charset="0"/>
                </a:defRPr>
              </a:lvl2pPr>
              <a:lvl3pPr marL="1143000" indent="-228600" eaLnBrk="0" hangingPunct="0">
                <a:spcBef>
                  <a:spcPct val="20000"/>
                </a:spcBef>
                <a:buSzPct val="70000"/>
                <a:buBlip>
                  <a:blip r:embed="rId6"/>
                </a:buBlip>
                <a:defRPr sz="2400">
                  <a:solidFill>
                    <a:schemeClr val="tx1"/>
                  </a:solidFill>
                  <a:latin typeface="Tahoma" pitchFamily="34" charset="0"/>
                  <a:ea typeface="MS PGothic" pitchFamily="34" charset="-128"/>
                  <a:cs typeface="MS PGothic" pitchFamily="34" charset="-128"/>
                </a:defRPr>
              </a:lvl3pPr>
              <a:lvl4pPr marL="1600200" indent="-228600" eaLnBrk="0" hangingPunct="0">
                <a:spcBef>
                  <a:spcPct val="20000"/>
                </a:spcBef>
                <a:buSzPct val="70000"/>
                <a:buBlip>
                  <a:blip r:embed="rId7"/>
                </a:buBlip>
                <a:defRPr sz="2000">
                  <a:solidFill>
                    <a:schemeClr val="tx1"/>
                  </a:solidFill>
                  <a:latin typeface="Tahoma" pitchFamily="34" charset="0"/>
                  <a:ea typeface="MS PGothic" pitchFamily="34" charset="-128"/>
                </a:defRPr>
              </a:lvl4pPr>
              <a:lvl5pPr marL="2057400" indent="-228600" eaLnBrk="0" hangingPunct="0">
                <a:spcBef>
                  <a:spcPct val="20000"/>
                </a:spcBef>
                <a:buSzPct val="70000"/>
                <a:buBlip>
                  <a:blip r:embed="rId8"/>
                </a:buBlip>
                <a:defRPr sz="2000">
                  <a:solidFill>
                    <a:schemeClr val="tx1"/>
                  </a:solidFill>
                  <a:latin typeface="Tahoma" pitchFamily="34" charset="0"/>
                  <a:ea typeface="MS PGothic" pitchFamily="34" charset="-128"/>
                </a:defRPr>
              </a:lvl5pPr>
              <a:lvl6pPr marL="25146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6pPr>
              <a:lvl7pPr marL="29718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7pPr>
              <a:lvl8pPr marL="34290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8pPr>
              <a:lvl9pPr marL="38862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9pPr>
            </a:lstStyle>
            <a:p>
              <a:pPr eaLnBrk="1" hangingPunct="1">
                <a:spcBef>
                  <a:spcPct val="0"/>
                </a:spcBef>
                <a:buSzTx/>
                <a:buFontTx/>
                <a:buNone/>
              </a:pPr>
              <a:endParaRPr lang="es-ES" altLang="es-PA" sz="2400" dirty="0">
                <a:latin typeface="Times New Roman" pitchFamily="18" charset="0"/>
              </a:endParaRPr>
            </a:p>
          </p:txBody>
        </p:sp>
        <p:sp>
          <p:nvSpPr>
            <p:cNvPr id="30" name="CuadroTexto 4"/>
            <p:cNvSpPr txBox="1">
              <a:spLocks noChangeArrowheads="1"/>
            </p:cNvSpPr>
            <p:nvPr/>
          </p:nvSpPr>
          <p:spPr bwMode="auto">
            <a:xfrm>
              <a:off x="2965732" y="1011028"/>
              <a:ext cx="2725271" cy="88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90000"/>
                <a:buBlip>
                  <a:blip r:embed="rId4"/>
                </a:buBlip>
                <a:defRPr sz="3200">
                  <a:solidFill>
                    <a:schemeClr val="tx1"/>
                  </a:solidFill>
                  <a:latin typeface="Tahoma" pitchFamily="34" charset="0"/>
                  <a:ea typeface="MS PGothic" pitchFamily="34" charset="-128"/>
                  <a:cs typeface="Geneva" charset="0"/>
                </a:defRPr>
              </a:lvl1pPr>
              <a:lvl2pPr marL="742950" indent="-285750" eaLnBrk="0" hangingPunct="0">
                <a:spcBef>
                  <a:spcPct val="20000"/>
                </a:spcBef>
                <a:buSzPct val="80000"/>
                <a:buBlip>
                  <a:blip r:embed="rId5"/>
                </a:buBlip>
                <a:defRPr sz="2800">
                  <a:solidFill>
                    <a:schemeClr val="tx1"/>
                  </a:solidFill>
                  <a:latin typeface="Tahoma" pitchFamily="34" charset="0"/>
                  <a:ea typeface="Geneva" charset="0"/>
                  <a:cs typeface="Geneva" charset="0"/>
                </a:defRPr>
              </a:lvl2pPr>
              <a:lvl3pPr marL="1143000" indent="-228600" eaLnBrk="0" hangingPunct="0">
                <a:spcBef>
                  <a:spcPct val="20000"/>
                </a:spcBef>
                <a:buSzPct val="70000"/>
                <a:buBlip>
                  <a:blip r:embed="rId6"/>
                </a:buBlip>
                <a:defRPr sz="2400">
                  <a:solidFill>
                    <a:schemeClr val="tx1"/>
                  </a:solidFill>
                  <a:latin typeface="Tahoma" pitchFamily="34" charset="0"/>
                  <a:ea typeface="MS PGothic" pitchFamily="34" charset="-128"/>
                  <a:cs typeface="MS PGothic" pitchFamily="34" charset="-128"/>
                </a:defRPr>
              </a:lvl3pPr>
              <a:lvl4pPr marL="1600200" indent="-228600" eaLnBrk="0" hangingPunct="0">
                <a:spcBef>
                  <a:spcPct val="20000"/>
                </a:spcBef>
                <a:buSzPct val="70000"/>
                <a:buBlip>
                  <a:blip r:embed="rId7"/>
                </a:buBlip>
                <a:defRPr sz="2000">
                  <a:solidFill>
                    <a:schemeClr val="tx1"/>
                  </a:solidFill>
                  <a:latin typeface="Tahoma" pitchFamily="34" charset="0"/>
                  <a:ea typeface="MS PGothic" pitchFamily="34" charset="-128"/>
                </a:defRPr>
              </a:lvl4pPr>
              <a:lvl5pPr marL="2057400" indent="-228600" eaLnBrk="0" hangingPunct="0">
                <a:spcBef>
                  <a:spcPct val="20000"/>
                </a:spcBef>
                <a:buSzPct val="70000"/>
                <a:buBlip>
                  <a:blip r:embed="rId8"/>
                </a:buBlip>
                <a:defRPr sz="2000">
                  <a:solidFill>
                    <a:schemeClr val="tx1"/>
                  </a:solidFill>
                  <a:latin typeface="Tahoma" pitchFamily="34" charset="0"/>
                  <a:ea typeface="MS PGothic" pitchFamily="34" charset="-128"/>
                </a:defRPr>
              </a:lvl5pPr>
              <a:lvl6pPr marL="25146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6pPr>
              <a:lvl7pPr marL="29718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7pPr>
              <a:lvl8pPr marL="34290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8pPr>
              <a:lvl9pPr marL="38862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9pPr>
            </a:lstStyle>
            <a:p>
              <a:pPr algn="just" eaLnBrk="1" hangingPunct="1">
                <a:spcBef>
                  <a:spcPct val="0"/>
                </a:spcBef>
                <a:buSzTx/>
                <a:buFontTx/>
                <a:buNone/>
              </a:pPr>
              <a:r>
                <a:rPr lang="es-ES" altLang="es-PA" sz="1400" dirty="0">
                  <a:latin typeface="Times New Roman" pitchFamily="18" charset="0"/>
                </a:rPr>
                <a:t>El segundo paso del algoritmo es ajustar un modelo de regresión logística para cada </a:t>
              </a:r>
              <a:r>
                <a:rPr lang="es-ES" altLang="es-PA" sz="1400" dirty="0" smtClean="0">
                  <a:latin typeface="Times New Roman" pitchFamily="18" charset="0"/>
                </a:rPr>
                <a:t>variable.</a:t>
              </a:r>
              <a:endParaRPr lang="es-ES_tradnl" altLang="es-PA" sz="1400" dirty="0">
                <a:latin typeface="Times New Roman" pitchFamily="18" charset="0"/>
              </a:endParaRPr>
            </a:p>
          </p:txBody>
        </p:sp>
      </p:grpSp>
      <p:grpSp>
        <p:nvGrpSpPr>
          <p:cNvPr id="31" name="30 Grupo"/>
          <p:cNvGrpSpPr/>
          <p:nvPr/>
        </p:nvGrpSpPr>
        <p:grpSpPr>
          <a:xfrm>
            <a:off x="590654" y="3366538"/>
            <a:ext cx="3117250" cy="1279595"/>
            <a:chOff x="1204901" y="5072888"/>
            <a:chExt cx="2613194" cy="1422069"/>
          </a:xfrm>
        </p:grpSpPr>
        <p:sp>
          <p:nvSpPr>
            <p:cNvPr id="32" name="Llamada rectangular 11"/>
            <p:cNvSpPr>
              <a:spLocks noChangeArrowheads="1"/>
            </p:cNvSpPr>
            <p:nvPr/>
          </p:nvSpPr>
          <p:spPr bwMode="auto">
            <a:xfrm rot="16200000">
              <a:off x="1800464" y="4477326"/>
              <a:ext cx="1422069" cy="2613193"/>
            </a:xfrm>
            <a:prstGeom prst="wedgeRectCallout">
              <a:avLst>
                <a:gd name="adj1" fmla="val -20833"/>
                <a:gd name="adj2" fmla="val 62500"/>
              </a:avLst>
            </a:prstGeom>
            <a:ln>
              <a:headEnd/>
              <a:tailEnd/>
            </a:ln>
          </p:spPr>
          <p:style>
            <a:lnRef idx="1">
              <a:schemeClr val="accent1"/>
            </a:lnRef>
            <a:fillRef idx="2">
              <a:schemeClr val="accent1"/>
            </a:fillRef>
            <a:effectRef idx="1">
              <a:schemeClr val="accent1"/>
            </a:effectRef>
            <a:fontRef idx="minor">
              <a:schemeClr val="dk1"/>
            </a:fontRef>
          </p:style>
          <p:txBody>
            <a:bodyPr wrap="none"/>
            <a:lstStyle>
              <a:lvl1pPr eaLnBrk="0" hangingPunct="0">
                <a:spcBef>
                  <a:spcPct val="20000"/>
                </a:spcBef>
                <a:buSzPct val="90000"/>
                <a:buBlip>
                  <a:blip r:embed="rId4"/>
                </a:buBlip>
                <a:defRPr sz="3200">
                  <a:solidFill>
                    <a:schemeClr val="tx1"/>
                  </a:solidFill>
                  <a:latin typeface="Tahoma" pitchFamily="34" charset="0"/>
                  <a:ea typeface="MS PGothic" pitchFamily="34" charset="-128"/>
                  <a:cs typeface="Geneva" charset="0"/>
                </a:defRPr>
              </a:lvl1pPr>
              <a:lvl2pPr marL="742950" indent="-285750" eaLnBrk="0" hangingPunct="0">
                <a:spcBef>
                  <a:spcPct val="20000"/>
                </a:spcBef>
                <a:buSzPct val="80000"/>
                <a:buBlip>
                  <a:blip r:embed="rId5"/>
                </a:buBlip>
                <a:defRPr sz="2800">
                  <a:solidFill>
                    <a:schemeClr val="tx1"/>
                  </a:solidFill>
                  <a:latin typeface="Tahoma" pitchFamily="34" charset="0"/>
                  <a:ea typeface="Geneva" charset="0"/>
                  <a:cs typeface="Geneva" charset="0"/>
                </a:defRPr>
              </a:lvl2pPr>
              <a:lvl3pPr marL="1143000" indent="-228600" eaLnBrk="0" hangingPunct="0">
                <a:spcBef>
                  <a:spcPct val="20000"/>
                </a:spcBef>
                <a:buSzPct val="70000"/>
                <a:buBlip>
                  <a:blip r:embed="rId6"/>
                </a:buBlip>
                <a:defRPr sz="2400">
                  <a:solidFill>
                    <a:schemeClr val="tx1"/>
                  </a:solidFill>
                  <a:latin typeface="Tahoma" pitchFamily="34" charset="0"/>
                  <a:ea typeface="MS PGothic" pitchFamily="34" charset="-128"/>
                  <a:cs typeface="MS PGothic" pitchFamily="34" charset="-128"/>
                </a:defRPr>
              </a:lvl3pPr>
              <a:lvl4pPr marL="1600200" indent="-228600" eaLnBrk="0" hangingPunct="0">
                <a:spcBef>
                  <a:spcPct val="20000"/>
                </a:spcBef>
                <a:buSzPct val="70000"/>
                <a:buBlip>
                  <a:blip r:embed="rId7"/>
                </a:buBlip>
                <a:defRPr sz="2000">
                  <a:solidFill>
                    <a:schemeClr val="tx1"/>
                  </a:solidFill>
                  <a:latin typeface="Tahoma" pitchFamily="34" charset="0"/>
                  <a:ea typeface="MS PGothic" pitchFamily="34" charset="-128"/>
                </a:defRPr>
              </a:lvl4pPr>
              <a:lvl5pPr marL="2057400" indent="-228600" eaLnBrk="0" hangingPunct="0">
                <a:spcBef>
                  <a:spcPct val="20000"/>
                </a:spcBef>
                <a:buSzPct val="70000"/>
                <a:buBlip>
                  <a:blip r:embed="rId8"/>
                </a:buBlip>
                <a:defRPr sz="2000">
                  <a:solidFill>
                    <a:schemeClr val="tx1"/>
                  </a:solidFill>
                  <a:latin typeface="Tahoma" pitchFamily="34" charset="0"/>
                  <a:ea typeface="MS PGothic" pitchFamily="34" charset="-128"/>
                </a:defRPr>
              </a:lvl5pPr>
              <a:lvl6pPr marL="25146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6pPr>
              <a:lvl7pPr marL="29718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7pPr>
              <a:lvl8pPr marL="34290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8pPr>
              <a:lvl9pPr marL="38862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9pPr>
            </a:lstStyle>
            <a:p>
              <a:pPr eaLnBrk="1" hangingPunct="1">
                <a:spcBef>
                  <a:spcPct val="0"/>
                </a:spcBef>
                <a:buSzTx/>
                <a:buFontTx/>
                <a:buNone/>
              </a:pPr>
              <a:endParaRPr lang="es-ES" altLang="es-PA" sz="2400" dirty="0">
                <a:latin typeface="Times New Roman" pitchFamily="18" charset="0"/>
              </a:endParaRPr>
            </a:p>
          </p:txBody>
        </p:sp>
        <p:sp>
          <p:nvSpPr>
            <p:cNvPr id="33" name="CuadroTexto 12"/>
            <p:cNvSpPr txBox="1">
              <a:spLocks noChangeArrowheads="1"/>
            </p:cNvSpPr>
            <p:nvPr/>
          </p:nvSpPr>
          <p:spPr bwMode="auto">
            <a:xfrm>
              <a:off x="1204901" y="5125353"/>
              <a:ext cx="2613193" cy="129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90000"/>
                <a:buBlip>
                  <a:blip r:embed="rId4"/>
                </a:buBlip>
                <a:defRPr sz="3200">
                  <a:solidFill>
                    <a:schemeClr val="tx1"/>
                  </a:solidFill>
                  <a:latin typeface="Tahoma" pitchFamily="34" charset="0"/>
                  <a:ea typeface="MS PGothic" pitchFamily="34" charset="-128"/>
                  <a:cs typeface="Geneva" charset="0"/>
                </a:defRPr>
              </a:lvl1pPr>
              <a:lvl2pPr marL="742950" indent="-285750" eaLnBrk="0" hangingPunct="0">
                <a:spcBef>
                  <a:spcPct val="20000"/>
                </a:spcBef>
                <a:buSzPct val="80000"/>
                <a:buBlip>
                  <a:blip r:embed="rId5"/>
                </a:buBlip>
                <a:defRPr sz="2800">
                  <a:solidFill>
                    <a:schemeClr val="tx1"/>
                  </a:solidFill>
                  <a:latin typeface="Tahoma" pitchFamily="34" charset="0"/>
                  <a:ea typeface="Geneva" charset="0"/>
                  <a:cs typeface="Geneva" charset="0"/>
                </a:defRPr>
              </a:lvl2pPr>
              <a:lvl3pPr marL="1143000" indent="-228600" eaLnBrk="0" hangingPunct="0">
                <a:spcBef>
                  <a:spcPct val="20000"/>
                </a:spcBef>
                <a:buSzPct val="70000"/>
                <a:buBlip>
                  <a:blip r:embed="rId6"/>
                </a:buBlip>
                <a:defRPr sz="2400">
                  <a:solidFill>
                    <a:schemeClr val="tx1"/>
                  </a:solidFill>
                  <a:latin typeface="Tahoma" pitchFamily="34" charset="0"/>
                  <a:ea typeface="MS PGothic" pitchFamily="34" charset="-128"/>
                  <a:cs typeface="MS PGothic" pitchFamily="34" charset="-128"/>
                </a:defRPr>
              </a:lvl3pPr>
              <a:lvl4pPr marL="1600200" indent="-228600" eaLnBrk="0" hangingPunct="0">
                <a:spcBef>
                  <a:spcPct val="20000"/>
                </a:spcBef>
                <a:buSzPct val="70000"/>
                <a:buBlip>
                  <a:blip r:embed="rId7"/>
                </a:buBlip>
                <a:defRPr sz="2000">
                  <a:solidFill>
                    <a:schemeClr val="tx1"/>
                  </a:solidFill>
                  <a:latin typeface="Tahoma" pitchFamily="34" charset="0"/>
                  <a:ea typeface="MS PGothic" pitchFamily="34" charset="-128"/>
                </a:defRPr>
              </a:lvl4pPr>
              <a:lvl5pPr marL="2057400" indent="-228600" eaLnBrk="0" hangingPunct="0">
                <a:spcBef>
                  <a:spcPct val="20000"/>
                </a:spcBef>
                <a:buSzPct val="70000"/>
                <a:buBlip>
                  <a:blip r:embed="rId8"/>
                </a:buBlip>
                <a:defRPr sz="2000">
                  <a:solidFill>
                    <a:schemeClr val="tx1"/>
                  </a:solidFill>
                  <a:latin typeface="Tahoma" pitchFamily="34" charset="0"/>
                  <a:ea typeface="MS PGothic" pitchFamily="34" charset="-128"/>
                </a:defRPr>
              </a:lvl5pPr>
              <a:lvl6pPr marL="25146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6pPr>
              <a:lvl7pPr marL="29718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7pPr>
              <a:lvl8pPr marL="34290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8pPr>
              <a:lvl9pPr marL="3886200" indent="-228600" eaLnBrk="0" fontAlgn="base" hangingPunct="0">
                <a:spcBef>
                  <a:spcPct val="20000"/>
                </a:spcBef>
                <a:spcAft>
                  <a:spcPct val="0"/>
                </a:spcAft>
                <a:buSzPct val="70000"/>
                <a:buBlip>
                  <a:blip r:embed="rId8"/>
                </a:buBlip>
                <a:defRPr sz="2000">
                  <a:solidFill>
                    <a:schemeClr val="tx1"/>
                  </a:solidFill>
                  <a:latin typeface="Tahoma" pitchFamily="34" charset="0"/>
                  <a:ea typeface="MS PGothic" pitchFamily="34" charset="-128"/>
                </a:defRPr>
              </a:lvl9pPr>
            </a:lstStyle>
            <a:p>
              <a:pPr algn="just" eaLnBrk="1" hangingPunct="1">
                <a:spcBef>
                  <a:spcPct val="0"/>
                </a:spcBef>
                <a:buSzTx/>
                <a:buFontTx/>
                <a:buNone/>
              </a:pPr>
              <a:r>
                <a:rPr lang="es-ES_tradnl" altLang="es-PA" sz="1400" dirty="0" smtClean="0"/>
                <a:t>El </a:t>
              </a:r>
              <a:r>
                <a:rPr lang="es-ES_tradnl" altLang="es-PA" sz="1400" dirty="0"/>
                <a:t>3er paso consiste en considerar los ejes de coordenadas principales como gradientes latentes  de s</a:t>
              </a:r>
              <a:r>
                <a:rPr lang="es-ES_tradnl" altLang="es-PA" sz="1400" dirty="0" smtClean="0"/>
                <a:t>ostenibilidad, </a:t>
              </a:r>
              <a:r>
                <a:rPr lang="es-ES_tradnl" altLang="es-PA" sz="1400" dirty="0"/>
                <a:t>sobre los que proyectamos las </a:t>
              </a:r>
              <a:r>
                <a:rPr lang="es-ES_tradnl" altLang="es-PA" sz="1400" dirty="0" smtClean="0"/>
                <a:t>empresas. </a:t>
              </a:r>
              <a:endParaRPr lang="es-ES_tradnl" altLang="es-PA" sz="1800" b="1" dirty="0">
                <a:latin typeface="Times New Roman" pitchFamily="18" charset="0"/>
              </a:endParaRPr>
            </a:p>
          </p:txBody>
        </p:sp>
      </p:grpSp>
    </p:spTree>
    <p:extLst>
      <p:ext uri="{BB962C8B-B14F-4D97-AF65-F5344CB8AC3E}">
        <p14:creationId xmlns:p14="http://schemas.microsoft.com/office/powerpoint/2010/main" val="1818937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ou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out)">
                                      <p:cBhvr>
                                        <p:cTn id="12" dur="500"/>
                                        <p:tgtEl>
                                          <p:spTgt spid="28"/>
                                        </p:tgtEl>
                                      </p:cBhvr>
                                    </p:animEffect>
                                  </p:childTnLst>
                                </p:cTn>
                              </p:par>
                              <p:par>
                                <p:cTn id="13" presetID="10" presetClass="exit" presetSubtype="0" fill="hold" nodeType="with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32"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circle(out)">
                                      <p:cBhvr>
                                        <p:cTn id="20" dur="500"/>
                                        <p:tgtEl>
                                          <p:spTgt spid="31"/>
                                        </p:tgtEl>
                                      </p:cBhvr>
                                    </p:animEffect>
                                  </p:childTnLst>
                                </p:cTn>
                              </p:par>
                              <p:par>
                                <p:cTn id="21" presetID="10" presetClass="exit" presetSubtype="0" fill="hold" nodeType="withEffect">
                                  <p:stCondLst>
                                    <p:cond delay="0"/>
                                  </p:stCondLst>
                                  <p:childTnLst>
                                    <p:animEffect transition="out" filter="fade">
                                      <p:cBhvr>
                                        <p:cTn id="22" dur="500"/>
                                        <p:tgtEl>
                                          <p:spTgt spid="28"/>
                                        </p:tgtEl>
                                      </p:cBhvr>
                                    </p:animEffect>
                                    <p:set>
                                      <p:cBhvr>
                                        <p:cTn id="23"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Tabla"/>
          <p:cNvGraphicFramePr>
            <a:graphicFrameLocks noGrp="1"/>
          </p:cNvGraphicFramePr>
          <p:nvPr>
            <p:extLst>
              <p:ext uri="{D42A27DB-BD31-4B8C-83A1-F6EECF244321}">
                <p14:modId xmlns:p14="http://schemas.microsoft.com/office/powerpoint/2010/main" val="2102280649"/>
              </p:ext>
            </p:extLst>
          </p:nvPr>
        </p:nvGraphicFramePr>
        <p:xfrm>
          <a:off x="323528" y="1419622"/>
          <a:ext cx="5472608" cy="1828800"/>
        </p:xfrm>
        <a:graphic>
          <a:graphicData uri="http://schemas.openxmlformats.org/drawingml/2006/table">
            <a:tbl>
              <a:tblPr firstRow="1" firstCol="1" bandRow="1">
                <a:tableStyleId>{F2DE63D5-997A-4646-A377-4702673A728D}</a:tableStyleId>
              </a:tblPr>
              <a:tblGrid>
                <a:gridCol w="720080"/>
                <a:gridCol w="1288162"/>
                <a:gridCol w="1707902"/>
                <a:gridCol w="1756464"/>
              </a:tblGrid>
              <a:tr h="274320">
                <a:tc gridSpan="4">
                  <a:txBody>
                    <a:bodyPr/>
                    <a:lstStyle/>
                    <a:p>
                      <a:pPr algn="ctr">
                        <a:lnSpc>
                          <a:spcPct val="150000"/>
                        </a:lnSpc>
                        <a:spcAft>
                          <a:spcPts val="0"/>
                        </a:spcAft>
                      </a:pPr>
                      <a:r>
                        <a:rPr lang="es-ES" sz="1600" dirty="0">
                          <a:solidFill>
                            <a:schemeClr val="tx1">
                              <a:lumMod val="95000"/>
                              <a:lumOff val="5000"/>
                            </a:schemeClr>
                          </a:solidFill>
                          <a:effectLst/>
                        </a:rPr>
                        <a:t>Ejes retenidos y Varianza explicada</a:t>
                      </a:r>
                      <a:endParaRPr lang="es-PA" sz="1800" b="1" dirty="0">
                        <a:solidFill>
                          <a:schemeClr val="tx1">
                            <a:lumMod val="95000"/>
                            <a:lumOff val="5000"/>
                          </a:schemeClr>
                        </a:solidFill>
                        <a:effectLst/>
                        <a:latin typeface="Arial"/>
                        <a:ea typeface="Times New Roman"/>
                        <a:cs typeface="Times New Roman"/>
                      </a:endParaRPr>
                    </a:p>
                  </a:txBody>
                  <a:tcPr marL="68580" marR="68580" marT="0" marB="0" anchor="ctr"/>
                </a:tc>
                <a:tc hMerge="1">
                  <a:txBody>
                    <a:bodyPr/>
                    <a:lstStyle/>
                    <a:p>
                      <a:endParaRPr lang="es-PA"/>
                    </a:p>
                  </a:txBody>
                  <a:tcPr/>
                </a:tc>
                <a:tc hMerge="1">
                  <a:txBody>
                    <a:bodyPr/>
                    <a:lstStyle/>
                    <a:p>
                      <a:endParaRPr lang="es-PA"/>
                    </a:p>
                  </a:txBody>
                  <a:tcPr/>
                </a:tc>
                <a:tc hMerge="1">
                  <a:txBody>
                    <a:bodyPr/>
                    <a:lstStyle/>
                    <a:p>
                      <a:endParaRPr lang="es-PA"/>
                    </a:p>
                  </a:txBody>
                  <a:tcPr/>
                </a:tc>
              </a:tr>
              <a:tr h="585170">
                <a:tc>
                  <a:txBody>
                    <a:bodyPr/>
                    <a:lstStyle/>
                    <a:p>
                      <a:pPr algn="ctr">
                        <a:lnSpc>
                          <a:spcPct val="150000"/>
                        </a:lnSpc>
                        <a:spcAft>
                          <a:spcPts val="0"/>
                        </a:spcAft>
                      </a:pPr>
                      <a:r>
                        <a:rPr lang="es-ES" sz="1400" dirty="0">
                          <a:effectLst/>
                        </a:rPr>
                        <a:t>Ejes</a:t>
                      </a:r>
                      <a:endParaRPr lang="es-PA" sz="1600" b="1" dirty="0">
                        <a:solidFill>
                          <a:schemeClr val="tx1"/>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ES" sz="1600" dirty="0">
                          <a:effectLst/>
                        </a:rPr>
                        <a:t>Valores propios</a:t>
                      </a:r>
                      <a:endParaRPr lang="es-PA" sz="18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ES" sz="1600" dirty="0">
                          <a:effectLst/>
                        </a:rPr>
                        <a:t>% Explicado</a:t>
                      </a:r>
                      <a:endParaRPr lang="es-PA" sz="18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ES" sz="1600" dirty="0">
                          <a:effectLst/>
                        </a:rPr>
                        <a:t>% Acumulado</a:t>
                      </a:r>
                      <a:endParaRPr lang="es-PA" sz="1800" b="1" dirty="0">
                        <a:effectLst/>
                        <a:latin typeface="Arial"/>
                        <a:ea typeface="Times New Roman"/>
                        <a:cs typeface="Times New Roman"/>
                      </a:endParaRPr>
                    </a:p>
                  </a:txBody>
                  <a:tcPr marL="68580" marR="68580" marT="0" marB="0" anchor="ctr"/>
                </a:tc>
              </a:tr>
              <a:tr h="274320">
                <a:tc>
                  <a:txBody>
                    <a:bodyPr/>
                    <a:lstStyle/>
                    <a:p>
                      <a:pPr algn="ctr">
                        <a:lnSpc>
                          <a:spcPct val="150000"/>
                        </a:lnSpc>
                        <a:spcAft>
                          <a:spcPts val="0"/>
                        </a:spcAft>
                      </a:pPr>
                      <a:r>
                        <a:rPr lang="es-ES" sz="1400" dirty="0">
                          <a:effectLst/>
                        </a:rPr>
                        <a:t>1</a:t>
                      </a:r>
                      <a:endParaRPr lang="es-PA" sz="1600" b="1" dirty="0">
                        <a:solidFill>
                          <a:schemeClr val="tx1"/>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ES" sz="1600" dirty="0">
                          <a:effectLst/>
                        </a:rPr>
                        <a:t>26.9721</a:t>
                      </a:r>
                      <a:endParaRPr lang="es-PA" sz="1800" b="1" dirty="0">
                        <a:solidFill>
                          <a:srgbClr val="C00000"/>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ES" sz="1600">
                          <a:effectLst/>
                        </a:rPr>
                        <a:t>33.3796</a:t>
                      </a:r>
                      <a:endParaRPr lang="es-PA" sz="1800" b="1">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ES" sz="1600" dirty="0">
                          <a:effectLst/>
                        </a:rPr>
                        <a:t>33.3796</a:t>
                      </a:r>
                      <a:endParaRPr lang="es-PA" sz="1800" b="1" dirty="0">
                        <a:effectLst/>
                        <a:latin typeface="Arial"/>
                        <a:ea typeface="Times New Roman"/>
                        <a:cs typeface="Times New Roman"/>
                      </a:endParaRPr>
                    </a:p>
                  </a:txBody>
                  <a:tcPr marL="68580" marR="68580" marT="0" marB="0" anchor="ctr"/>
                </a:tc>
              </a:tr>
              <a:tr h="274320">
                <a:tc>
                  <a:txBody>
                    <a:bodyPr/>
                    <a:lstStyle/>
                    <a:p>
                      <a:pPr algn="ctr">
                        <a:lnSpc>
                          <a:spcPct val="150000"/>
                        </a:lnSpc>
                        <a:spcAft>
                          <a:spcPts val="0"/>
                        </a:spcAft>
                      </a:pPr>
                      <a:r>
                        <a:rPr lang="es-ES" sz="1400" dirty="0">
                          <a:effectLst/>
                        </a:rPr>
                        <a:t>2</a:t>
                      </a:r>
                      <a:endParaRPr lang="es-PA" sz="1600" b="1" dirty="0">
                        <a:solidFill>
                          <a:schemeClr val="tx1"/>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ES" sz="1600" dirty="0">
                          <a:effectLst/>
                        </a:rPr>
                        <a:t>3.2754</a:t>
                      </a:r>
                      <a:endParaRPr lang="es-PA" sz="18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ES" sz="1600" dirty="0">
                          <a:effectLst/>
                        </a:rPr>
                        <a:t>4.0535</a:t>
                      </a:r>
                      <a:endParaRPr lang="es-PA" sz="18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ES" sz="1600" dirty="0">
                          <a:effectLst/>
                        </a:rPr>
                        <a:t>37.4332</a:t>
                      </a:r>
                      <a:endParaRPr lang="es-PA" sz="1800" b="1" dirty="0">
                        <a:solidFill>
                          <a:srgbClr val="C00000"/>
                        </a:solidFill>
                        <a:effectLst/>
                        <a:latin typeface="Arial"/>
                        <a:ea typeface="Times New Roman"/>
                        <a:cs typeface="Times New Roman"/>
                      </a:endParaRPr>
                    </a:p>
                  </a:txBody>
                  <a:tcPr marL="68580" marR="68580" marT="0" marB="0" anchor="ctr"/>
                </a:tc>
              </a:tr>
            </a:tbl>
          </a:graphicData>
        </a:graphic>
      </p:graphicFrame>
      <p:grpSp>
        <p:nvGrpSpPr>
          <p:cNvPr id="8" name="Agrupar 16"/>
          <p:cNvGrpSpPr>
            <a:grpSpLocks/>
          </p:cNvGrpSpPr>
          <p:nvPr/>
        </p:nvGrpSpPr>
        <p:grpSpPr bwMode="auto">
          <a:xfrm>
            <a:off x="5796136" y="1635646"/>
            <a:ext cx="3110880" cy="1457003"/>
            <a:chOff x="6477000" y="2671192"/>
            <a:chExt cx="2286000" cy="1942671"/>
          </a:xfrm>
        </p:grpSpPr>
        <p:sp>
          <p:nvSpPr>
            <p:cNvPr id="9" name="Llamada de flecha a la izquierda 9"/>
            <p:cNvSpPr>
              <a:spLocks noChangeArrowheads="1"/>
            </p:cNvSpPr>
            <p:nvPr/>
          </p:nvSpPr>
          <p:spPr bwMode="auto">
            <a:xfrm>
              <a:off x="6477000" y="2671192"/>
              <a:ext cx="2286000" cy="1905000"/>
            </a:xfrm>
            <a:prstGeom prst="leftArrowCallout">
              <a:avLst>
                <a:gd name="adj1" fmla="val 25000"/>
                <a:gd name="adj2" fmla="val 25000"/>
                <a:gd name="adj3" fmla="val 25000"/>
                <a:gd name="adj4" fmla="val 64977"/>
              </a:avLst>
            </a:prstGeom>
            <a:ln>
              <a:headEnd/>
              <a:tailEnd/>
            </a:ln>
          </p:spPr>
          <p:style>
            <a:lnRef idx="1">
              <a:schemeClr val="accent4"/>
            </a:lnRef>
            <a:fillRef idx="2">
              <a:schemeClr val="accent4"/>
            </a:fillRef>
            <a:effectRef idx="1">
              <a:schemeClr val="accent4"/>
            </a:effectRef>
            <a:fontRef idx="minor">
              <a:schemeClr val="dk1"/>
            </a:fontRef>
          </p:style>
          <p:txBody>
            <a:bodyPr wrap="none"/>
            <a:lstStyle>
              <a:lvl1pPr eaLnBrk="0" hangingPunct="0">
                <a:spcBef>
                  <a:spcPct val="20000"/>
                </a:spcBef>
                <a:buSzPct val="90000"/>
                <a:buBlip>
                  <a:blip r:embed="rId3"/>
                </a:buBlip>
                <a:defRPr sz="3200">
                  <a:solidFill>
                    <a:schemeClr val="tx1"/>
                  </a:solidFill>
                  <a:latin typeface="Tahoma" pitchFamily="34" charset="0"/>
                  <a:ea typeface="MS PGothic" pitchFamily="34" charset="-128"/>
                  <a:cs typeface="Geneva" charset="0"/>
                </a:defRPr>
              </a:lvl1pPr>
              <a:lvl2pPr marL="742950" indent="-285750" eaLnBrk="0" hangingPunct="0">
                <a:spcBef>
                  <a:spcPct val="20000"/>
                </a:spcBef>
                <a:buSzPct val="80000"/>
                <a:buBlip>
                  <a:blip r:embed="rId4"/>
                </a:buBlip>
                <a:defRPr sz="2800">
                  <a:solidFill>
                    <a:schemeClr val="tx1"/>
                  </a:solidFill>
                  <a:latin typeface="Tahoma" pitchFamily="34" charset="0"/>
                  <a:ea typeface="Geneva" charset="0"/>
                  <a:cs typeface="Geneva" charset="0"/>
                </a:defRPr>
              </a:lvl2pPr>
              <a:lvl3pPr marL="1143000" indent="-228600" eaLnBrk="0" hangingPunct="0">
                <a:spcBef>
                  <a:spcPct val="20000"/>
                </a:spcBef>
                <a:buSzPct val="70000"/>
                <a:buBlip>
                  <a:blip r:embed="rId5"/>
                </a:buBlip>
                <a:defRPr sz="2400">
                  <a:solidFill>
                    <a:schemeClr val="tx1"/>
                  </a:solidFill>
                  <a:latin typeface="Tahoma" pitchFamily="34" charset="0"/>
                  <a:ea typeface="MS PGothic" pitchFamily="34" charset="-128"/>
                  <a:cs typeface="MS PGothic" pitchFamily="34" charset="-128"/>
                </a:defRPr>
              </a:lvl3pPr>
              <a:lvl4pPr marL="1600200" indent="-228600" eaLnBrk="0" hangingPunct="0">
                <a:spcBef>
                  <a:spcPct val="20000"/>
                </a:spcBef>
                <a:buSzPct val="70000"/>
                <a:buBlip>
                  <a:blip r:embed="rId6"/>
                </a:buBlip>
                <a:defRPr sz="2000">
                  <a:solidFill>
                    <a:schemeClr val="tx1"/>
                  </a:solidFill>
                  <a:latin typeface="Tahoma" pitchFamily="34" charset="0"/>
                  <a:ea typeface="MS PGothic" pitchFamily="34" charset="-128"/>
                </a:defRPr>
              </a:lvl4pPr>
              <a:lvl5pPr marL="2057400" indent="-228600" eaLnBrk="0" hangingPunct="0">
                <a:spcBef>
                  <a:spcPct val="20000"/>
                </a:spcBef>
                <a:buSzPct val="70000"/>
                <a:buBlip>
                  <a:blip r:embed="rId7"/>
                </a:buBlip>
                <a:defRPr sz="2000">
                  <a:solidFill>
                    <a:schemeClr val="tx1"/>
                  </a:solidFill>
                  <a:latin typeface="Tahoma" pitchFamily="34" charset="0"/>
                  <a:ea typeface="MS PGothic" pitchFamily="34" charset="-128"/>
                </a:defRPr>
              </a:lvl5pPr>
              <a:lvl6pPr marL="25146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6pPr>
              <a:lvl7pPr marL="29718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7pPr>
              <a:lvl8pPr marL="34290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8pPr>
              <a:lvl9pPr marL="38862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9pPr>
            </a:lstStyle>
            <a:p>
              <a:pPr eaLnBrk="1" hangingPunct="1">
                <a:spcBef>
                  <a:spcPct val="0"/>
                </a:spcBef>
                <a:buSzTx/>
                <a:buFontTx/>
                <a:buNone/>
              </a:pPr>
              <a:endParaRPr lang="es-ES" altLang="es-PA" sz="2400">
                <a:latin typeface="Times New Roman" pitchFamily="18" charset="0"/>
              </a:endParaRPr>
            </a:p>
          </p:txBody>
        </p:sp>
        <p:sp>
          <p:nvSpPr>
            <p:cNvPr id="10" name="CuadroTexto 10"/>
            <p:cNvSpPr txBox="1">
              <a:spLocks noChangeArrowheads="1"/>
            </p:cNvSpPr>
            <p:nvPr/>
          </p:nvSpPr>
          <p:spPr bwMode="auto">
            <a:xfrm>
              <a:off x="7334312" y="2767203"/>
              <a:ext cx="1371600" cy="184666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spAutoFit/>
            </a:bodyPr>
            <a:lstStyle>
              <a:lvl1pPr eaLnBrk="0" hangingPunct="0">
                <a:spcBef>
                  <a:spcPct val="20000"/>
                </a:spcBef>
                <a:buSzPct val="90000"/>
                <a:buBlip>
                  <a:blip r:embed="rId3"/>
                </a:buBlip>
                <a:defRPr sz="3200">
                  <a:solidFill>
                    <a:schemeClr val="tx1"/>
                  </a:solidFill>
                  <a:latin typeface="Tahoma" pitchFamily="34" charset="0"/>
                  <a:ea typeface="MS PGothic" pitchFamily="34" charset="-128"/>
                  <a:cs typeface="Geneva" charset="0"/>
                </a:defRPr>
              </a:lvl1pPr>
              <a:lvl2pPr marL="742950" indent="-285750" eaLnBrk="0" hangingPunct="0">
                <a:spcBef>
                  <a:spcPct val="20000"/>
                </a:spcBef>
                <a:buSzPct val="80000"/>
                <a:buBlip>
                  <a:blip r:embed="rId4"/>
                </a:buBlip>
                <a:defRPr sz="2800">
                  <a:solidFill>
                    <a:schemeClr val="tx1"/>
                  </a:solidFill>
                  <a:latin typeface="Tahoma" pitchFamily="34" charset="0"/>
                  <a:ea typeface="Geneva" charset="0"/>
                  <a:cs typeface="Geneva" charset="0"/>
                </a:defRPr>
              </a:lvl2pPr>
              <a:lvl3pPr marL="1143000" indent="-228600" eaLnBrk="0" hangingPunct="0">
                <a:spcBef>
                  <a:spcPct val="20000"/>
                </a:spcBef>
                <a:buSzPct val="70000"/>
                <a:buBlip>
                  <a:blip r:embed="rId5"/>
                </a:buBlip>
                <a:defRPr sz="2400">
                  <a:solidFill>
                    <a:schemeClr val="tx1"/>
                  </a:solidFill>
                  <a:latin typeface="Tahoma" pitchFamily="34" charset="0"/>
                  <a:ea typeface="MS PGothic" pitchFamily="34" charset="-128"/>
                  <a:cs typeface="MS PGothic" pitchFamily="34" charset="-128"/>
                </a:defRPr>
              </a:lvl3pPr>
              <a:lvl4pPr marL="1600200" indent="-228600" eaLnBrk="0" hangingPunct="0">
                <a:spcBef>
                  <a:spcPct val="20000"/>
                </a:spcBef>
                <a:buSzPct val="70000"/>
                <a:buBlip>
                  <a:blip r:embed="rId6"/>
                </a:buBlip>
                <a:defRPr sz="2000">
                  <a:solidFill>
                    <a:schemeClr val="tx1"/>
                  </a:solidFill>
                  <a:latin typeface="Tahoma" pitchFamily="34" charset="0"/>
                  <a:ea typeface="MS PGothic" pitchFamily="34" charset="-128"/>
                </a:defRPr>
              </a:lvl4pPr>
              <a:lvl5pPr marL="2057400" indent="-228600" eaLnBrk="0" hangingPunct="0">
                <a:spcBef>
                  <a:spcPct val="20000"/>
                </a:spcBef>
                <a:buSzPct val="70000"/>
                <a:buBlip>
                  <a:blip r:embed="rId7"/>
                </a:buBlip>
                <a:defRPr sz="2000">
                  <a:solidFill>
                    <a:schemeClr val="tx1"/>
                  </a:solidFill>
                  <a:latin typeface="Tahoma" pitchFamily="34" charset="0"/>
                  <a:ea typeface="MS PGothic" pitchFamily="34" charset="-128"/>
                </a:defRPr>
              </a:lvl5pPr>
              <a:lvl6pPr marL="25146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6pPr>
              <a:lvl7pPr marL="29718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7pPr>
              <a:lvl8pPr marL="34290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8pPr>
              <a:lvl9pPr marL="38862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9pPr>
            </a:lstStyle>
            <a:p>
              <a:pPr algn="ctr" eaLnBrk="1" hangingPunct="1">
                <a:spcBef>
                  <a:spcPct val="0"/>
                </a:spcBef>
                <a:buSzTx/>
                <a:buFontTx/>
                <a:buNone/>
              </a:pPr>
              <a:r>
                <a:rPr lang="es-ES" altLang="es-PA" sz="1400" dirty="0">
                  <a:latin typeface="+mn-lt"/>
                </a:rPr>
                <a:t>El primer plano principal de (solución bidimensional) representa el </a:t>
              </a:r>
              <a:r>
                <a:rPr lang="es-ES" altLang="es-PA" sz="1400" dirty="0" smtClean="0">
                  <a:latin typeface="+mn-lt"/>
                </a:rPr>
                <a:t>37.43% de </a:t>
              </a:r>
              <a:r>
                <a:rPr lang="es-ES" altLang="es-PA" sz="1400" dirty="0">
                  <a:latin typeface="+mn-lt"/>
                </a:rPr>
                <a:t>la </a:t>
              </a:r>
              <a:r>
                <a:rPr lang="es-ES" altLang="es-PA" sz="1400" dirty="0" smtClean="0">
                  <a:latin typeface="+mn-lt"/>
                </a:rPr>
                <a:t>variabilidad.</a:t>
              </a:r>
              <a:endParaRPr lang="es-ES_tradnl" altLang="es-PA" sz="1400" dirty="0">
                <a:latin typeface="+mn-lt"/>
              </a:endParaRPr>
            </a:p>
          </p:txBody>
        </p:sp>
      </p:grpSp>
      <p:grpSp>
        <p:nvGrpSpPr>
          <p:cNvPr id="12" name="Agrupar 15"/>
          <p:cNvGrpSpPr>
            <a:grpSpLocks/>
          </p:cNvGrpSpPr>
          <p:nvPr/>
        </p:nvGrpSpPr>
        <p:grpSpPr bwMode="auto">
          <a:xfrm>
            <a:off x="152400" y="3219822"/>
            <a:ext cx="3429000" cy="1629621"/>
            <a:chOff x="1524000" y="3614103"/>
            <a:chExt cx="3581400" cy="2249616"/>
          </a:xfrm>
        </p:grpSpPr>
        <p:sp>
          <p:nvSpPr>
            <p:cNvPr id="14" name="Llamada de flecha hacia arriba 12"/>
            <p:cNvSpPr>
              <a:spLocks noChangeArrowheads="1"/>
            </p:cNvSpPr>
            <p:nvPr/>
          </p:nvSpPr>
          <p:spPr bwMode="auto">
            <a:xfrm>
              <a:off x="1524000" y="3614103"/>
              <a:ext cx="3581400" cy="1752599"/>
            </a:xfrm>
            <a:prstGeom prst="upArrowCallout">
              <a:avLst>
                <a:gd name="adj1" fmla="val 24995"/>
                <a:gd name="adj2" fmla="val 25004"/>
                <a:gd name="adj3" fmla="val 25000"/>
                <a:gd name="adj4" fmla="val 64977"/>
              </a:avLst>
            </a:prstGeom>
            <a:ln>
              <a:headEnd/>
              <a:tailEnd/>
            </a:ln>
          </p:spPr>
          <p:style>
            <a:lnRef idx="1">
              <a:schemeClr val="accent4"/>
            </a:lnRef>
            <a:fillRef idx="2">
              <a:schemeClr val="accent4"/>
            </a:fillRef>
            <a:effectRef idx="1">
              <a:schemeClr val="accent4"/>
            </a:effectRef>
            <a:fontRef idx="minor">
              <a:schemeClr val="dk1"/>
            </a:fontRef>
          </p:style>
          <p:txBody>
            <a:bodyPr wrap="none"/>
            <a:lstStyle>
              <a:lvl1pPr eaLnBrk="0" hangingPunct="0">
                <a:spcBef>
                  <a:spcPct val="20000"/>
                </a:spcBef>
                <a:buSzPct val="90000"/>
                <a:buBlip>
                  <a:blip r:embed="rId3"/>
                </a:buBlip>
                <a:defRPr sz="3200">
                  <a:solidFill>
                    <a:schemeClr val="tx1"/>
                  </a:solidFill>
                  <a:latin typeface="Tahoma" pitchFamily="34" charset="0"/>
                  <a:ea typeface="MS PGothic" pitchFamily="34" charset="-128"/>
                  <a:cs typeface="Geneva" charset="0"/>
                </a:defRPr>
              </a:lvl1pPr>
              <a:lvl2pPr marL="742950" indent="-285750" eaLnBrk="0" hangingPunct="0">
                <a:spcBef>
                  <a:spcPct val="20000"/>
                </a:spcBef>
                <a:buSzPct val="80000"/>
                <a:buBlip>
                  <a:blip r:embed="rId4"/>
                </a:buBlip>
                <a:defRPr sz="2800">
                  <a:solidFill>
                    <a:schemeClr val="tx1"/>
                  </a:solidFill>
                  <a:latin typeface="Tahoma" pitchFamily="34" charset="0"/>
                  <a:ea typeface="Geneva" charset="0"/>
                  <a:cs typeface="Geneva" charset="0"/>
                </a:defRPr>
              </a:lvl2pPr>
              <a:lvl3pPr marL="1143000" indent="-228600" eaLnBrk="0" hangingPunct="0">
                <a:spcBef>
                  <a:spcPct val="20000"/>
                </a:spcBef>
                <a:buSzPct val="70000"/>
                <a:buBlip>
                  <a:blip r:embed="rId5"/>
                </a:buBlip>
                <a:defRPr sz="2400">
                  <a:solidFill>
                    <a:schemeClr val="tx1"/>
                  </a:solidFill>
                  <a:latin typeface="Tahoma" pitchFamily="34" charset="0"/>
                  <a:ea typeface="MS PGothic" pitchFamily="34" charset="-128"/>
                  <a:cs typeface="MS PGothic" pitchFamily="34" charset="-128"/>
                </a:defRPr>
              </a:lvl3pPr>
              <a:lvl4pPr marL="1600200" indent="-228600" eaLnBrk="0" hangingPunct="0">
                <a:spcBef>
                  <a:spcPct val="20000"/>
                </a:spcBef>
                <a:buSzPct val="70000"/>
                <a:buBlip>
                  <a:blip r:embed="rId6"/>
                </a:buBlip>
                <a:defRPr sz="2000">
                  <a:solidFill>
                    <a:schemeClr val="tx1"/>
                  </a:solidFill>
                  <a:latin typeface="Tahoma" pitchFamily="34" charset="0"/>
                  <a:ea typeface="MS PGothic" pitchFamily="34" charset="-128"/>
                </a:defRPr>
              </a:lvl4pPr>
              <a:lvl5pPr marL="2057400" indent="-228600" eaLnBrk="0" hangingPunct="0">
                <a:spcBef>
                  <a:spcPct val="20000"/>
                </a:spcBef>
                <a:buSzPct val="70000"/>
                <a:buBlip>
                  <a:blip r:embed="rId7"/>
                </a:buBlip>
                <a:defRPr sz="2000">
                  <a:solidFill>
                    <a:schemeClr val="tx1"/>
                  </a:solidFill>
                  <a:latin typeface="Tahoma" pitchFamily="34" charset="0"/>
                  <a:ea typeface="MS PGothic" pitchFamily="34" charset="-128"/>
                </a:defRPr>
              </a:lvl5pPr>
              <a:lvl6pPr marL="25146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6pPr>
              <a:lvl7pPr marL="29718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7pPr>
              <a:lvl8pPr marL="34290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8pPr>
              <a:lvl9pPr marL="38862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9pPr>
            </a:lstStyle>
            <a:p>
              <a:pPr eaLnBrk="1" hangingPunct="1">
                <a:spcBef>
                  <a:spcPct val="0"/>
                </a:spcBef>
                <a:buSzTx/>
                <a:buFontTx/>
                <a:buNone/>
              </a:pPr>
              <a:endParaRPr lang="es-ES" altLang="es-PA" sz="2400">
                <a:latin typeface="Times New Roman" pitchFamily="18" charset="0"/>
              </a:endParaRPr>
            </a:p>
          </p:txBody>
        </p:sp>
        <p:sp>
          <p:nvSpPr>
            <p:cNvPr id="15" name="CuadroTexto 13"/>
            <p:cNvSpPr txBox="1">
              <a:spLocks noChangeArrowheads="1"/>
            </p:cNvSpPr>
            <p:nvPr/>
          </p:nvSpPr>
          <p:spPr bwMode="auto">
            <a:xfrm>
              <a:off x="1676400" y="4249207"/>
              <a:ext cx="3276600" cy="16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90000"/>
                <a:buBlip>
                  <a:blip r:embed="rId3"/>
                </a:buBlip>
                <a:defRPr sz="3200">
                  <a:solidFill>
                    <a:schemeClr val="tx1"/>
                  </a:solidFill>
                  <a:latin typeface="Tahoma" pitchFamily="34" charset="0"/>
                  <a:ea typeface="MS PGothic" pitchFamily="34" charset="-128"/>
                  <a:cs typeface="Geneva" charset="0"/>
                </a:defRPr>
              </a:lvl1pPr>
              <a:lvl2pPr marL="742950" indent="-285750" eaLnBrk="0" hangingPunct="0">
                <a:spcBef>
                  <a:spcPct val="20000"/>
                </a:spcBef>
                <a:buSzPct val="80000"/>
                <a:buBlip>
                  <a:blip r:embed="rId4"/>
                </a:buBlip>
                <a:defRPr sz="2800">
                  <a:solidFill>
                    <a:schemeClr val="tx1"/>
                  </a:solidFill>
                  <a:latin typeface="Tahoma" pitchFamily="34" charset="0"/>
                  <a:ea typeface="Geneva" charset="0"/>
                  <a:cs typeface="Geneva" charset="0"/>
                </a:defRPr>
              </a:lvl2pPr>
              <a:lvl3pPr marL="1143000" indent="-228600" eaLnBrk="0" hangingPunct="0">
                <a:spcBef>
                  <a:spcPct val="20000"/>
                </a:spcBef>
                <a:buSzPct val="70000"/>
                <a:buBlip>
                  <a:blip r:embed="rId5"/>
                </a:buBlip>
                <a:defRPr sz="2400">
                  <a:solidFill>
                    <a:schemeClr val="tx1"/>
                  </a:solidFill>
                  <a:latin typeface="Tahoma" pitchFamily="34" charset="0"/>
                  <a:ea typeface="MS PGothic" pitchFamily="34" charset="-128"/>
                  <a:cs typeface="MS PGothic" pitchFamily="34" charset="-128"/>
                </a:defRPr>
              </a:lvl3pPr>
              <a:lvl4pPr marL="1600200" indent="-228600" eaLnBrk="0" hangingPunct="0">
                <a:spcBef>
                  <a:spcPct val="20000"/>
                </a:spcBef>
                <a:buSzPct val="70000"/>
                <a:buBlip>
                  <a:blip r:embed="rId6"/>
                </a:buBlip>
                <a:defRPr sz="2000">
                  <a:solidFill>
                    <a:schemeClr val="tx1"/>
                  </a:solidFill>
                  <a:latin typeface="Tahoma" pitchFamily="34" charset="0"/>
                  <a:ea typeface="MS PGothic" pitchFamily="34" charset="-128"/>
                </a:defRPr>
              </a:lvl4pPr>
              <a:lvl5pPr marL="2057400" indent="-228600" eaLnBrk="0" hangingPunct="0">
                <a:spcBef>
                  <a:spcPct val="20000"/>
                </a:spcBef>
                <a:buSzPct val="70000"/>
                <a:buBlip>
                  <a:blip r:embed="rId7"/>
                </a:buBlip>
                <a:defRPr sz="2000">
                  <a:solidFill>
                    <a:schemeClr val="tx1"/>
                  </a:solidFill>
                  <a:latin typeface="Tahoma" pitchFamily="34" charset="0"/>
                  <a:ea typeface="MS PGothic" pitchFamily="34" charset="-128"/>
                </a:defRPr>
              </a:lvl5pPr>
              <a:lvl6pPr marL="25146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6pPr>
              <a:lvl7pPr marL="29718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7pPr>
              <a:lvl8pPr marL="34290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8pPr>
              <a:lvl9pPr marL="38862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9pPr>
            </a:lstStyle>
            <a:p>
              <a:pPr algn="ctr" eaLnBrk="1" hangingPunct="1">
                <a:spcBef>
                  <a:spcPct val="0"/>
                </a:spcBef>
                <a:buSzTx/>
                <a:buFontTx/>
                <a:buNone/>
              </a:pPr>
              <a:r>
                <a:rPr lang="es-ES_tradnl" altLang="es-PA" sz="1600" dirty="0">
                  <a:latin typeface="+mn-lt"/>
                </a:rPr>
                <a:t>El primer valor propio es significativamente mayor que el </a:t>
              </a:r>
              <a:r>
                <a:rPr lang="es-ES_tradnl" altLang="es-PA" sz="1600" dirty="0" smtClean="0">
                  <a:latin typeface="+mn-lt"/>
                </a:rPr>
                <a:t>segundo.</a:t>
              </a:r>
              <a:endParaRPr lang="es-ES_tradnl" altLang="es-PA" sz="1600" dirty="0">
                <a:latin typeface="+mn-lt"/>
              </a:endParaRPr>
            </a:p>
            <a:p>
              <a:pPr algn="just" eaLnBrk="1" hangingPunct="1">
                <a:spcBef>
                  <a:spcPct val="0"/>
                </a:spcBef>
                <a:buSzTx/>
                <a:buFontTx/>
                <a:buNone/>
              </a:pPr>
              <a:endParaRPr lang="es-ES_tradnl" altLang="es-PA" sz="2200" b="1" dirty="0">
                <a:solidFill>
                  <a:srgbClr val="000090"/>
                </a:solidFill>
                <a:latin typeface="Times New Roman" pitchFamily="18" charset="0"/>
              </a:endParaRPr>
            </a:p>
          </p:txBody>
        </p:sp>
      </p:grpSp>
      <p:grpSp>
        <p:nvGrpSpPr>
          <p:cNvPr id="2" name="1 Grupo"/>
          <p:cNvGrpSpPr/>
          <p:nvPr/>
        </p:nvGrpSpPr>
        <p:grpSpPr>
          <a:xfrm>
            <a:off x="3491880" y="3507854"/>
            <a:ext cx="5424264" cy="1323439"/>
            <a:chOff x="3635896" y="4739660"/>
            <a:chExt cx="5424264" cy="1764585"/>
          </a:xfrm>
        </p:grpSpPr>
        <p:cxnSp>
          <p:nvCxnSpPr>
            <p:cNvPr id="16" name="15 Conector recto de flecha"/>
            <p:cNvCxnSpPr/>
            <p:nvPr/>
          </p:nvCxnSpPr>
          <p:spPr>
            <a:xfrm>
              <a:off x="3779912" y="5517232"/>
              <a:ext cx="2160240" cy="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7" name="11 Cuadro de texto"/>
            <p:cNvSpPr txBox="1">
              <a:spLocks noChangeArrowheads="1"/>
            </p:cNvSpPr>
            <p:nvPr/>
          </p:nvSpPr>
          <p:spPr bwMode="auto">
            <a:xfrm>
              <a:off x="3635896" y="5013176"/>
              <a:ext cx="2376264" cy="39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MS PGothic" pitchFamily="34" charset="-128"/>
                </a:defRPr>
              </a:lvl1pPr>
              <a:lvl2pPr marL="742950" indent="-285750" eaLnBrk="0" hangingPunct="0">
                <a:defRPr kumimoji="1" sz="2400">
                  <a:solidFill>
                    <a:schemeClr val="tx1"/>
                  </a:solidFill>
                  <a:latin typeface="Times New Roman" pitchFamily="18" charset="0"/>
                  <a:ea typeface="MS PGothic" pitchFamily="34" charset="-128"/>
                </a:defRPr>
              </a:lvl2pPr>
              <a:lvl3pPr marL="1143000" indent="-228600" eaLnBrk="0" hangingPunct="0">
                <a:defRPr kumimoji="1" sz="2400">
                  <a:solidFill>
                    <a:schemeClr val="tx1"/>
                  </a:solidFill>
                  <a:latin typeface="Times New Roman" pitchFamily="18" charset="0"/>
                  <a:ea typeface="MS PGothic" pitchFamily="34" charset="-128"/>
                </a:defRPr>
              </a:lvl3pPr>
              <a:lvl4pPr marL="1600200" indent="-228600" eaLnBrk="0" hangingPunct="0">
                <a:defRPr kumimoji="1" sz="2400">
                  <a:solidFill>
                    <a:schemeClr val="tx1"/>
                  </a:solidFill>
                  <a:latin typeface="Times New Roman" pitchFamily="18" charset="0"/>
                  <a:ea typeface="MS PGothic" pitchFamily="34" charset="-128"/>
                </a:defRPr>
              </a:lvl4pPr>
              <a:lvl5pPr marL="2057400" indent="-228600" eaLnBrk="0" hangingPunct="0">
                <a:defRPr kumimoji="1"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9pPr>
            </a:lstStyle>
            <a:p>
              <a:pPr algn="ctr"/>
              <a:r>
                <a:rPr lang="es-ES" altLang="es-PA" sz="2000" b="1" dirty="0" smtClean="0">
                  <a:latin typeface="Arial" pitchFamily="34" charset="0"/>
                  <a:cs typeface="Arial" pitchFamily="34" charset="0"/>
                </a:rPr>
                <a:t>Lo que implica</a:t>
              </a:r>
              <a:endParaRPr lang="es-ES" altLang="es-PA" sz="5400" dirty="0"/>
            </a:p>
          </p:txBody>
        </p:sp>
        <p:sp>
          <p:nvSpPr>
            <p:cNvPr id="21" name="CuadroTexto 20"/>
            <p:cNvSpPr txBox="1">
              <a:spLocks noChangeArrowheads="1"/>
            </p:cNvSpPr>
            <p:nvPr/>
          </p:nvSpPr>
          <p:spPr bwMode="auto">
            <a:xfrm>
              <a:off x="6012160" y="4739660"/>
              <a:ext cx="3048000" cy="1764585"/>
            </a:xfrm>
            <a:prstGeom prst="rect">
              <a:avLst/>
            </a:prstGeom>
            <a:ln/>
          </p:spPr>
          <p:style>
            <a:lnRef idx="1">
              <a:schemeClr val="accent4"/>
            </a:lnRef>
            <a:fillRef idx="2">
              <a:schemeClr val="accent4"/>
            </a:fillRef>
            <a:effectRef idx="1">
              <a:schemeClr val="accent4"/>
            </a:effectRef>
            <a:fontRef idx="minor">
              <a:schemeClr val="dk1"/>
            </a:fontRef>
          </p:style>
          <p:txBody>
            <a:bodyPr>
              <a:spAutoFit/>
            </a:bodyPr>
            <a:lstStyle>
              <a:lvl1pPr eaLnBrk="0" hangingPunct="0">
                <a:spcBef>
                  <a:spcPct val="20000"/>
                </a:spcBef>
                <a:buSzPct val="90000"/>
                <a:buBlip>
                  <a:blip r:embed="rId3"/>
                </a:buBlip>
                <a:defRPr sz="3200">
                  <a:solidFill>
                    <a:schemeClr val="tx1"/>
                  </a:solidFill>
                  <a:latin typeface="Tahoma" pitchFamily="34" charset="0"/>
                  <a:ea typeface="MS PGothic" pitchFamily="34" charset="-128"/>
                  <a:cs typeface="Geneva" charset="0"/>
                </a:defRPr>
              </a:lvl1pPr>
              <a:lvl2pPr marL="742950" indent="-285750" eaLnBrk="0" hangingPunct="0">
                <a:spcBef>
                  <a:spcPct val="20000"/>
                </a:spcBef>
                <a:buSzPct val="80000"/>
                <a:buBlip>
                  <a:blip r:embed="rId4"/>
                </a:buBlip>
                <a:defRPr sz="2800">
                  <a:solidFill>
                    <a:schemeClr val="tx1"/>
                  </a:solidFill>
                  <a:latin typeface="Tahoma" pitchFamily="34" charset="0"/>
                  <a:ea typeface="Geneva" charset="0"/>
                  <a:cs typeface="Geneva" charset="0"/>
                </a:defRPr>
              </a:lvl2pPr>
              <a:lvl3pPr marL="1143000" indent="-228600" eaLnBrk="0" hangingPunct="0">
                <a:spcBef>
                  <a:spcPct val="20000"/>
                </a:spcBef>
                <a:buSzPct val="70000"/>
                <a:buBlip>
                  <a:blip r:embed="rId5"/>
                </a:buBlip>
                <a:defRPr sz="2400">
                  <a:solidFill>
                    <a:schemeClr val="tx1"/>
                  </a:solidFill>
                  <a:latin typeface="Tahoma" pitchFamily="34" charset="0"/>
                  <a:ea typeface="MS PGothic" pitchFamily="34" charset="-128"/>
                  <a:cs typeface="MS PGothic" pitchFamily="34" charset="-128"/>
                </a:defRPr>
              </a:lvl3pPr>
              <a:lvl4pPr marL="1600200" indent="-228600" eaLnBrk="0" hangingPunct="0">
                <a:spcBef>
                  <a:spcPct val="20000"/>
                </a:spcBef>
                <a:buSzPct val="70000"/>
                <a:buBlip>
                  <a:blip r:embed="rId6"/>
                </a:buBlip>
                <a:defRPr sz="2000">
                  <a:solidFill>
                    <a:schemeClr val="tx1"/>
                  </a:solidFill>
                  <a:latin typeface="Tahoma" pitchFamily="34" charset="0"/>
                  <a:ea typeface="MS PGothic" pitchFamily="34" charset="-128"/>
                </a:defRPr>
              </a:lvl4pPr>
              <a:lvl5pPr marL="2057400" indent="-228600" eaLnBrk="0" hangingPunct="0">
                <a:spcBef>
                  <a:spcPct val="20000"/>
                </a:spcBef>
                <a:buSzPct val="70000"/>
                <a:buBlip>
                  <a:blip r:embed="rId7"/>
                </a:buBlip>
                <a:defRPr sz="2000">
                  <a:solidFill>
                    <a:schemeClr val="tx1"/>
                  </a:solidFill>
                  <a:latin typeface="Tahoma" pitchFamily="34" charset="0"/>
                  <a:ea typeface="MS PGothic" pitchFamily="34" charset="-128"/>
                </a:defRPr>
              </a:lvl5pPr>
              <a:lvl6pPr marL="25146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6pPr>
              <a:lvl7pPr marL="29718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7pPr>
              <a:lvl8pPr marL="34290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8pPr>
              <a:lvl9pPr marL="3886200" indent="-228600" eaLnBrk="0" fontAlgn="base" hangingPunct="0">
                <a:spcBef>
                  <a:spcPct val="20000"/>
                </a:spcBef>
                <a:spcAft>
                  <a:spcPct val="0"/>
                </a:spcAft>
                <a:buSzPct val="70000"/>
                <a:buBlip>
                  <a:blip r:embed="rId7"/>
                </a:buBlip>
                <a:defRPr sz="2000">
                  <a:solidFill>
                    <a:schemeClr val="tx1"/>
                  </a:solidFill>
                  <a:latin typeface="Tahoma" pitchFamily="34" charset="0"/>
                  <a:ea typeface="MS PGothic" pitchFamily="34" charset="-128"/>
                </a:defRPr>
              </a:lvl9pPr>
            </a:lstStyle>
            <a:p>
              <a:pPr algn="ctr" eaLnBrk="1" hangingPunct="1">
                <a:spcBef>
                  <a:spcPct val="0"/>
                </a:spcBef>
                <a:buSzTx/>
                <a:buFontTx/>
                <a:buNone/>
              </a:pPr>
              <a:r>
                <a:rPr lang="es-ES" altLang="es-PA" sz="1600" dirty="0">
                  <a:latin typeface="+mn-lt"/>
                </a:rPr>
                <a:t>Incluso si los dos gradientes de </a:t>
              </a:r>
              <a:r>
                <a:rPr lang="es-ES" altLang="es-PA" sz="1600" dirty="0" smtClean="0">
                  <a:latin typeface="+mn-lt"/>
                </a:rPr>
                <a:t>sostenibilidad </a:t>
              </a:r>
              <a:r>
                <a:rPr lang="es-ES" altLang="es-PA" sz="1600" dirty="0">
                  <a:latin typeface="+mn-lt"/>
                </a:rPr>
                <a:t>se consideran, </a:t>
              </a:r>
              <a:r>
                <a:rPr lang="es-ES" altLang="es-PA" sz="1600" i="1" dirty="0">
                  <a:latin typeface="+mn-lt"/>
                </a:rPr>
                <a:t>la primera (horizontal) representa la mayor dimensión de la información</a:t>
              </a:r>
              <a:r>
                <a:rPr lang="es-ES_tradnl" altLang="es-PA" sz="1600" i="1" dirty="0">
                  <a:latin typeface="+mn-lt"/>
                </a:rPr>
                <a:t> </a:t>
              </a:r>
            </a:p>
          </p:txBody>
        </p:sp>
      </p:grpSp>
      <p:sp>
        <p:nvSpPr>
          <p:cNvPr id="20" name="Shape 467"/>
          <p:cNvSpPr txBox="1">
            <a:spLocks/>
          </p:cNvSpPr>
          <p:nvPr/>
        </p:nvSpPr>
        <p:spPr>
          <a:xfrm>
            <a:off x="2540605" y="96172"/>
            <a:ext cx="4278813" cy="78894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3</a:t>
            </a:r>
            <a:r>
              <a:rPr lang="es-PA" sz="2400" dirty="0" smtClean="0">
                <a:solidFill>
                  <a:schemeClr val="tx1"/>
                </a:solidFill>
              </a:rPr>
              <a:t>. Caso de Estudio 2</a:t>
            </a:r>
            <a:endParaRPr lang="en" sz="2400" dirty="0">
              <a:solidFill>
                <a:schemeClr val="tx1"/>
              </a:solidFill>
            </a:endParaRPr>
          </a:p>
        </p:txBody>
      </p:sp>
      <p:sp>
        <p:nvSpPr>
          <p:cNvPr id="22" name="Shape 594"/>
          <p:cNvSpPr txBox="1"/>
          <p:nvPr/>
        </p:nvSpPr>
        <p:spPr>
          <a:xfrm>
            <a:off x="2210271" y="867711"/>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Resultados</a:t>
            </a:r>
            <a:endParaRPr lang="es-PA" sz="2400" dirty="0">
              <a:solidFill>
                <a:schemeClr val="tx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1281102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140 Grupo"/>
          <p:cNvGrpSpPr/>
          <p:nvPr/>
        </p:nvGrpSpPr>
        <p:grpSpPr>
          <a:xfrm>
            <a:off x="179512" y="735545"/>
            <a:ext cx="8712000" cy="4320480"/>
            <a:chOff x="179512" y="980727"/>
            <a:chExt cx="8712000" cy="5760640"/>
          </a:xfrm>
        </p:grpSpPr>
        <p:grpSp>
          <p:nvGrpSpPr>
            <p:cNvPr id="11" name="10 Grupo"/>
            <p:cNvGrpSpPr/>
            <p:nvPr/>
          </p:nvGrpSpPr>
          <p:grpSpPr>
            <a:xfrm>
              <a:off x="179512" y="980727"/>
              <a:ext cx="8712000" cy="5760640"/>
              <a:chOff x="179512" y="980727"/>
              <a:chExt cx="8712968" cy="5760640"/>
            </a:xfrm>
            <a:effectLst>
              <a:outerShdw blurRad="50800" dist="38100" dir="2700000" algn="tl" rotWithShape="0">
                <a:prstClr val="black">
                  <a:alpha val="40000"/>
                </a:prstClr>
              </a:outerShdw>
            </a:effectLst>
          </p:grpSpPr>
          <p:pic>
            <p:nvPicPr>
              <p:cNvPr id="7" name="6 Imagen"/>
              <p:cNvPicPr>
                <a:picLocks noChangeAspect="1"/>
              </p:cNvPicPr>
              <p:nvPr/>
            </p:nvPicPr>
            <p:blipFill rotWithShape="1">
              <a:blip r:embed="rId3">
                <a:extLst>
                  <a:ext uri="{28A0092B-C50C-407E-A947-70E740481C1C}">
                    <a14:useLocalDpi xmlns:a14="http://schemas.microsoft.com/office/drawing/2010/main" val="0"/>
                  </a:ext>
                </a:extLst>
              </a:blip>
              <a:srcRect l="9063" t="5541" r="11563" b="1565"/>
              <a:stretch/>
            </p:blipFill>
            <p:spPr>
              <a:xfrm>
                <a:off x="179512" y="980727"/>
                <a:ext cx="8712968" cy="5760640"/>
              </a:xfrm>
              <a:prstGeom prst="rect">
                <a:avLst/>
              </a:prstGeom>
              <a:ln>
                <a:noFill/>
              </a:ln>
              <a:effectLst>
                <a:outerShdw blurRad="190500" algn="tl" rotWithShape="0">
                  <a:srgbClr val="000000">
                    <a:alpha val="70000"/>
                  </a:srgbClr>
                </a:outerShdw>
              </a:effectLst>
            </p:spPr>
          </p:pic>
          <p:sp>
            <p:nvSpPr>
              <p:cNvPr id="8" name="7 Rectángulo"/>
              <p:cNvSpPr/>
              <p:nvPr/>
            </p:nvSpPr>
            <p:spPr>
              <a:xfrm>
                <a:off x="739063" y="1196752"/>
                <a:ext cx="7848000" cy="5076000"/>
              </a:xfrm>
              <a:prstGeom prst="rect">
                <a:avLst/>
              </a:prstGeom>
              <a:noFill/>
              <a:ln w="28575">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cxnSp>
            <p:nvCxnSpPr>
              <p:cNvPr id="9" name="8 Conector recto"/>
              <p:cNvCxnSpPr/>
              <p:nvPr/>
            </p:nvCxnSpPr>
            <p:spPr>
              <a:xfrm>
                <a:off x="5059895" y="1196752"/>
                <a:ext cx="0" cy="5076000"/>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742257" y="4208533"/>
                <a:ext cx="7822169" cy="0"/>
              </a:xfrm>
              <a:prstGeom prst="line">
                <a:avLst/>
              </a:prstGeom>
              <a:ln w="127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23" name="22 Conector recto de flecha"/>
            <p:cNvCxnSpPr/>
            <p:nvPr/>
          </p:nvCxnSpPr>
          <p:spPr>
            <a:xfrm flipV="1">
              <a:off x="5331580" y="2377898"/>
              <a:ext cx="108000" cy="540000"/>
            </a:xfrm>
            <a:prstGeom prst="straightConnector1">
              <a:avLst/>
            </a:prstGeom>
            <a:ln w="19050">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flipV="1">
              <a:off x="5385580" y="2492896"/>
              <a:ext cx="144000" cy="57606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29 Conector recto de flecha"/>
            <p:cNvCxnSpPr/>
            <p:nvPr/>
          </p:nvCxnSpPr>
          <p:spPr>
            <a:xfrm flipV="1">
              <a:off x="5241580" y="2696442"/>
              <a:ext cx="90000" cy="444526"/>
            </a:xfrm>
            <a:prstGeom prst="straightConnector1">
              <a:avLst/>
            </a:prstGeom>
            <a:ln w="19050">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p:nvPr/>
          </p:nvCxnSpPr>
          <p:spPr>
            <a:xfrm flipV="1">
              <a:off x="5202064" y="2917898"/>
              <a:ext cx="54000" cy="367086"/>
            </a:xfrm>
            <a:prstGeom prst="straightConnector1">
              <a:avLst/>
            </a:prstGeom>
            <a:ln w="19050">
              <a:solidFill>
                <a:schemeClr val="accent5">
                  <a:lumMod val="75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41 Conector recto de flecha"/>
            <p:cNvCxnSpPr/>
            <p:nvPr/>
          </p:nvCxnSpPr>
          <p:spPr>
            <a:xfrm flipV="1">
              <a:off x="5202064" y="2996952"/>
              <a:ext cx="84516" cy="360040"/>
            </a:xfrm>
            <a:prstGeom prst="straightConnector1">
              <a:avLst/>
            </a:prstGeom>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43 Conector recto de flecha"/>
            <p:cNvCxnSpPr/>
            <p:nvPr/>
          </p:nvCxnSpPr>
          <p:spPr>
            <a:xfrm flipV="1">
              <a:off x="5272829" y="3429000"/>
              <a:ext cx="750069" cy="611992"/>
            </a:xfrm>
            <a:prstGeom prst="straightConnector1">
              <a:avLst/>
            </a:prstGeom>
            <a:ln w="19050">
              <a:solidFill>
                <a:srgbClr val="25822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45 Conector recto de flecha"/>
            <p:cNvCxnSpPr/>
            <p:nvPr/>
          </p:nvCxnSpPr>
          <p:spPr>
            <a:xfrm flipV="1">
              <a:off x="5385580" y="3573017"/>
              <a:ext cx="864000" cy="467975"/>
            </a:xfrm>
            <a:prstGeom prst="straightConnector1">
              <a:avLst/>
            </a:prstGeom>
            <a:ln w="19050">
              <a:solidFill>
                <a:srgbClr val="25822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47 Conector recto de flecha"/>
            <p:cNvCxnSpPr/>
            <p:nvPr/>
          </p:nvCxnSpPr>
          <p:spPr>
            <a:xfrm flipV="1">
              <a:off x="6084168" y="4113072"/>
              <a:ext cx="1368152" cy="54000"/>
            </a:xfrm>
            <a:prstGeom prst="straightConnector1">
              <a:avLst/>
            </a:prstGeom>
            <a:ln w="19050">
              <a:solidFill>
                <a:srgbClr val="25822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49 Conector recto de flecha"/>
            <p:cNvCxnSpPr/>
            <p:nvPr/>
          </p:nvCxnSpPr>
          <p:spPr>
            <a:xfrm>
              <a:off x="5286580" y="4240881"/>
              <a:ext cx="1301644" cy="216000"/>
            </a:xfrm>
            <a:prstGeom prst="straightConnector1">
              <a:avLst/>
            </a:prstGeom>
            <a:ln w="19050">
              <a:solidFill>
                <a:srgbClr val="25822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57 Conector recto de flecha"/>
            <p:cNvCxnSpPr/>
            <p:nvPr/>
          </p:nvCxnSpPr>
          <p:spPr>
            <a:xfrm>
              <a:off x="5529580" y="4509120"/>
              <a:ext cx="986636" cy="612000"/>
            </a:xfrm>
            <a:prstGeom prst="straightConnector1">
              <a:avLst/>
            </a:prstGeom>
            <a:ln w="19050">
              <a:solidFill>
                <a:srgbClr val="258220"/>
              </a:solidFill>
              <a:tailEnd type="arrow"/>
            </a:ln>
          </p:spPr>
          <p:style>
            <a:lnRef idx="1">
              <a:schemeClr val="accent1"/>
            </a:lnRef>
            <a:fillRef idx="0">
              <a:schemeClr val="accent1"/>
            </a:fillRef>
            <a:effectRef idx="0">
              <a:schemeClr val="accent1"/>
            </a:effectRef>
            <a:fontRef idx="minor">
              <a:schemeClr val="tx1"/>
            </a:fontRef>
          </p:style>
        </p:cxnSp>
        <p:cxnSp>
          <p:nvCxnSpPr>
            <p:cNvPr id="74" name="73 Conector recto de flecha"/>
            <p:cNvCxnSpPr/>
            <p:nvPr/>
          </p:nvCxnSpPr>
          <p:spPr>
            <a:xfrm>
              <a:off x="5338199" y="4222881"/>
              <a:ext cx="1332000" cy="54000"/>
            </a:xfrm>
            <a:prstGeom prst="straightConnector1">
              <a:avLst/>
            </a:prstGeom>
            <a:ln w="19050">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79 Conector recto de flecha"/>
            <p:cNvCxnSpPr/>
            <p:nvPr/>
          </p:nvCxnSpPr>
          <p:spPr>
            <a:xfrm>
              <a:off x="3816183" y="2835446"/>
              <a:ext cx="719329" cy="809578"/>
            </a:xfrm>
            <a:prstGeom prst="straightConnector1">
              <a:avLst/>
            </a:prstGeom>
            <a:ln w="19050">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3" name="92 Conector recto de flecha"/>
            <p:cNvCxnSpPr/>
            <p:nvPr/>
          </p:nvCxnSpPr>
          <p:spPr>
            <a:xfrm>
              <a:off x="3419872" y="3784216"/>
              <a:ext cx="1152000" cy="292856"/>
            </a:xfrm>
            <a:prstGeom prst="straightConnector1">
              <a:avLst/>
            </a:prstGeom>
            <a:ln w="19050">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97 Conector recto de flecha"/>
            <p:cNvCxnSpPr/>
            <p:nvPr/>
          </p:nvCxnSpPr>
          <p:spPr>
            <a:xfrm flipV="1">
              <a:off x="5286580" y="4113072"/>
              <a:ext cx="1188000" cy="72000"/>
            </a:xfrm>
            <a:prstGeom prst="straightConnector1">
              <a:avLst/>
            </a:prstGeom>
            <a:ln w="19050">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1" name="120 Conector recto de flecha"/>
            <p:cNvCxnSpPr/>
            <p:nvPr/>
          </p:nvCxnSpPr>
          <p:spPr>
            <a:xfrm flipV="1">
              <a:off x="5265136" y="4149080"/>
              <a:ext cx="531000" cy="36000"/>
            </a:xfrm>
            <a:prstGeom prst="straightConnector1">
              <a:avLst/>
            </a:prstGeom>
            <a:ln w="19050">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 name="122 Conector recto de flecha"/>
            <p:cNvCxnSpPr/>
            <p:nvPr/>
          </p:nvCxnSpPr>
          <p:spPr>
            <a:xfrm>
              <a:off x="5048863" y="4200902"/>
              <a:ext cx="963545" cy="720000"/>
            </a:xfrm>
            <a:prstGeom prst="straightConnector1">
              <a:avLst/>
            </a:prstGeom>
            <a:ln w="19050">
              <a:solidFill>
                <a:schemeClr val="accent3">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5" name="134 Conector recto de flecha"/>
            <p:cNvCxnSpPr/>
            <p:nvPr/>
          </p:nvCxnSpPr>
          <p:spPr>
            <a:xfrm>
              <a:off x="4932040" y="4077072"/>
              <a:ext cx="597540" cy="738048"/>
            </a:xfrm>
            <a:prstGeom prst="straightConnector1">
              <a:avLst/>
            </a:prstGeom>
            <a:ln w="19050">
              <a:solidFill>
                <a:schemeClr val="accent5">
                  <a:lumMod val="75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7" name="136 Conector recto de flecha"/>
            <p:cNvCxnSpPr/>
            <p:nvPr/>
          </p:nvCxnSpPr>
          <p:spPr>
            <a:xfrm>
              <a:off x="4932040" y="4040992"/>
              <a:ext cx="354540" cy="519910"/>
            </a:xfrm>
            <a:prstGeom prst="straightConnector1">
              <a:avLst/>
            </a:prstGeom>
            <a:ln w="19050">
              <a:solidFill>
                <a:schemeClr val="accent5">
                  <a:lumMod val="75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9" name="138 Conector recto de flecha"/>
            <p:cNvCxnSpPr/>
            <p:nvPr/>
          </p:nvCxnSpPr>
          <p:spPr>
            <a:xfrm>
              <a:off x="5109310" y="4249881"/>
              <a:ext cx="612000" cy="441000"/>
            </a:xfrm>
            <a:prstGeom prst="straightConnector1">
              <a:avLst/>
            </a:prstGeom>
            <a:ln w="19050">
              <a:solidFill>
                <a:srgbClr val="25822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43" name="142 Flecha derecha"/>
          <p:cNvSpPr/>
          <p:nvPr/>
        </p:nvSpPr>
        <p:spPr>
          <a:xfrm>
            <a:off x="1403648" y="4219356"/>
            <a:ext cx="6840760" cy="458628"/>
          </a:xfrm>
          <a:prstGeom prst="rightArrow">
            <a:avLst/>
          </a:prstGeom>
          <a:effectLst>
            <a:glow rad="1397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A" b="1" dirty="0" smtClean="0">
                <a:solidFill>
                  <a:sysClr val="windowText" lastClr="000000"/>
                </a:solidFill>
              </a:rPr>
              <a:t>Mayor Sostenibilidad</a:t>
            </a:r>
            <a:endParaRPr lang="es-PA" b="1" dirty="0">
              <a:solidFill>
                <a:sysClr val="windowText" lastClr="000000"/>
              </a:solidFill>
            </a:endParaRPr>
          </a:p>
        </p:txBody>
      </p:sp>
      <p:sp>
        <p:nvSpPr>
          <p:cNvPr id="144" name="143 Llamada de flecha a la izquierda"/>
          <p:cNvSpPr/>
          <p:nvPr/>
        </p:nvSpPr>
        <p:spPr>
          <a:xfrm rot="5400000">
            <a:off x="6437563" y="994219"/>
            <a:ext cx="1813490" cy="1800200"/>
          </a:xfrm>
          <a:prstGeom prst="leftArrowCallou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s-ES" sz="1200" dirty="0" smtClean="0"/>
              <a:t>Las </a:t>
            </a:r>
            <a:r>
              <a:rPr lang="es-ES" sz="1200" dirty="0"/>
              <a:t>empresas situadas en la parte superior </a:t>
            </a:r>
            <a:r>
              <a:rPr lang="es-ES" sz="1200" dirty="0" smtClean="0"/>
              <a:t>gráfico, </a:t>
            </a:r>
            <a:r>
              <a:rPr lang="es-ES" sz="1200" dirty="0"/>
              <a:t>presentan valores mayores de estos </a:t>
            </a:r>
            <a:r>
              <a:rPr lang="es-ES" sz="1200" dirty="0" smtClean="0"/>
              <a:t>indicadores sociales</a:t>
            </a:r>
            <a:r>
              <a:rPr lang="es-ES" sz="1400" dirty="0" smtClean="0"/>
              <a:t>.</a:t>
            </a:r>
            <a:endParaRPr lang="es-PA" sz="1400" dirty="0"/>
          </a:p>
        </p:txBody>
      </p:sp>
      <p:sp>
        <p:nvSpPr>
          <p:cNvPr id="32" name="31 Llamada de flecha a la derecha"/>
          <p:cNvSpPr/>
          <p:nvPr/>
        </p:nvSpPr>
        <p:spPr>
          <a:xfrm>
            <a:off x="971602" y="2679762"/>
            <a:ext cx="2844581" cy="1463164"/>
          </a:xfrm>
          <a:prstGeom prst="right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marL="171450" indent="-171450" algn="just">
              <a:buFont typeface="Arial" panose="020B0604020202020204" pitchFamily="34" charset="0"/>
              <a:buChar char="•"/>
            </a:pPr>
            <a:r>
              <a:rPr lang="es-ES" sz="1200" dirty="0">
                <a:solidFill>
                  <a:schemeClr val="tx1"/>
                </a:solidFill>
              </a:rPr>
              <a:t>B</a:t>
            </a:r>
            <a:r>
              <a:rPr lang="es-ES" sz="1200" dirty="0" smtClean="0">
                <a:solidFill>
                  <a:schemeClr val="tx1"/>
                </a:solidFill>
              </a:rPr>
              <a:t>iodiversidad </a:t>
            </a:r>
            <a:endParaRPr lang="es-ES" sz="1200" dirty="0">
              <a:solidFill>
                <a:schemeClr val="tx1"/>
              </a:solidFill>
            </a:endParaRPr>
          </a:p>
          <a:p>
            <a:pPr marL="171450" indent="-171450" algn="just">
              <a:buFont typeface="Arial" panose="020B0604020202020204" pitchFamily="34" charset="0"/>
              <a:buChar char="•"/>
            </a:pPr>
            <a:r>
              <a:rPr lang="es-ES" sz="1200" dirty="0">
                <a:solidFill>
                  <a:schemeClr val="tx1"/>
                </a:solidFill>
              </a:rPr>
              <a:t>E</a:t>
            </a:r>
            <a:r>
              <a:rPr lang="es-ES" sz="1200" dirty="0" smtClean="0">
                <a:solidFill>
                  <a:schemeClr val="tx1"/>
                </a:solidFill>
              </a:rPr>
              <a:t>misiones </a:t>
            </a:r>
            <a:r>
              <a:rPr lang="es-ES" sz="1200" dirty="0">
                <a:solidFill>
                  <a:schemeClr val="tx1"/>
                </a:solidFill>
              </a:rPr>
              <a:t>de </a:t>
            </a:r>
            <a:r>
              <a:rPr lang="es-ES" sz="1200" dirty="0" smtClean="0">
                <a:solidFill>
                  <a:schemeClr val="tx1"/>
                </a:solidFill>
              </a:rPr>
              <a:t>gases</a:t>
            </a:r>
          </a:p>
          <a:p>
            <a:pPr marL="171450" indent="-171450" algn="just">
              <a:buFont typeface="Arial" panose="020B0604020202020204" pitchFamily="34" charset="0"/>
              <a:buChar char="•"/>
            </a:pPr>
            <a:r>
              <a:rPr lang="es-ES" sz="1200" dirty="0" smtClean="0">
                <a:solidFill>
                  <a:schemeClr val="tx1"/>
                </a:solidFill>
              </a:rPr>
              <a:t>Relaciones de </a:t>
            </a:r>
            <a:r>
              <a:rPr lang="es-ES" sz="1200" dirty="0">
                <a:solidFill>
                  <a:schemeClr val="tx1"/>
                </a:solidFill>
              </a:rPr>
              <a:t>la empresa con los </a:t>
            </a:r>
            <a:r>
              <a:rPr lang="es-ES" sz="1200" dirty="0" smtClean="0">
                <a:solidFill>
                  <a:schemeClr val="tx1"/>
                </a:solidFill>
              </a:rPr>
              <a:t>trabajadores</a:t>
            </a:r>
          </a:p>
          <a:p>
            <a:pPr marL="171450" indent="-171450" algn="just">
              <a:buFont typeface="Arial" panose="020B0604020202020204" pitchFamily="34" charset="0"/>
              <a:buChar char="•"/>
            </a:pPr>
            <a:r>
              <a:rPr lang="es-ES" sz="1200" dirty="0" smtClean="0">
                <a:solidFill>
                  <a:schemeClr val="tx1"/>
                </a:solidFill>
              </a:rPr>
              <a:t>Explotación </a:t>
            </a:r>
            <a:r>
              <a:rPr lang="es-ES" sz="1200" dirty="0">
                <a:solidFill>
                  <a:schemeClr val="tx1"/>
                </a:solidFill>
              </a:rPr>
              <a:t>infantil y trabajos forzados</a:t>
            </a:r>
            <a:r>
              <a:rPr lang="es-ES" sz="1400" dirty="0">
                <a:solidFill>
                  <a:schemeClr val="tx1"/>
                </a:solidFill>
              </a:rPr>
              <a:t>.</a:t>
            </a:r>
            <a:endParaRPr lang="es-PA" sz="1400" dirty="0"/>
          </a:p>
        </p:txBody>
      </p:sp>
      <p:sp>
        <p:nvSpPr>
          <p:cNvPr id="34" name="Shape 467"/>
          <p:cNvSpPr txBox="1">
            <a:spLocks/>
          </p:cNvSpPr>
          <p:nvPr/>
        </p:nvSpPr>
        <p:spPr>
          <a:xfrm>
            <a:off x="2684621" y="156985"/>
            <a:ext cx="4278813" cy="54561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3</a:t>
            </a:r>
            <a:r>
              <a:rPr lang="es-PA" sz="2400" dirty="0" smtClean="0">
                <a:solidFill>
                  <a:schemeClr val="tx1"/>
                </a:solidFill>
              </a:rPr>
              <a:t>. Caso de Estudio 2</a:t>
            </a:r>
            <a:r>
              <a:rPr lang="es-PA" sz="2400" b="0" dirty="0" smtClean="0">
                <a:solidFill>
                  <a:schemeClr val="tx1"/>
                </a:solidFill>
              </a:rPr>
              <a:t>: Resultados</a:t>
            </a:r>
            <a:endParaRPr lang="en" sz="2400" dirty="0">
              <a:solidFill>
                <a:schemeClr val="tx1"/>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984247"/>
            <a:ext cx="1008111" cy="139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872" y="984247"/>
            <a:ext cx="671019" cy="969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83280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circle(in)">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circle(in)">
                                      <p:cBhvr>
                                        <p:cTn id="1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4"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5 Grupo"/>
          <p:cNvGrpSpPr/>
          <p:nvPr/>
        </p:nvGrpSpPr>
        <p:grpSpPr>
          <a:xfrm>
            <a:off x="107505" y="720943"/>
            <a:ext cx="8994215" cy="4119059"/>
            <a:chOff x="107504" y="961257"/>
            <a:chExt cx="8994215" cy="5492079"/>
          </a:xfrm>
        </p:grpSpPr>
        <p:grpSp>
          <p:nvGrpSpPr>
            <p:cNvPr id="13" name="12 Grupo"/>
            <p:cNvGrpSpPr/>
            <p:nvPr/>
          </p:nvGrpSpPr>
          <p:grpSpPr>
            <a:xfrm>
              <a:off x="107504" y="961257"/>
              <a:ext cx="8994215" cy="5492079"/>
              <a:chOff x="137159" y="762000"/>
              <a:chExt cx="8534401" cy="5638800"/>
            </a:xfrm>
          </p:grpSpPr>
          <p:pic>
            <p:nvPicPr>
              <p:cNvPr id="14" name="Picture 2" descr="C:\Users\Nathalia\Desktop\Máster en análisis avanzado de datos multivariantes\TFM\Figuras\Finales\Edit\Cluster_brasil_jpg.jpg"/>
              <p:cNvPicPr>
                <a:picLocks noChangeAspect="1" noChangeArrowheads="1"/>
              </p:cNvPicPr>
              <p:nvPr/>
            </p:nvPicPr>
            <p:blipFill rotWithShape="1">
              <a:blip r:embed="rId3">
                <a:extLst>
                  <a:ext uri="{28A0092B-C50C-407E-A947-70E740481C1C}">
                    <a14:useLocalDpi xmlns:a14="http://schemas.microsoft.com/office/drawing/2010/main" val="0"/>
                  </a:ext>
                </a:extLst>
              </a:blip>
              <a:srcRect l="15915" t="6989" r="18492" b="2074"/>
              <a:stretch/>
            </p:blipFill>
            <p:spPr bwMode="auto">
              <a:xfrm>
                <a:off x="137159" y="762000"/>
                <a:ext cx="8534401" cy="5638800"/>
              </a:xfrm>
              <a:prstGeom prst="rect">
                <a:avLst/>
              </a:prstGeom>
              <a:noFill/>
              <a:extLst>
                <a:ext uri="{909E8E84-426E-40DD-AFC4-6F175D3DCCD1}">
                  <a14:hiddenFill xmlns:a14="http://schemas.microsoft.com/office/drawing/2010/main">
                    <a:solidFill>
                      <a:srgbClr val="FFFFFF"/>
                    </a:solidFill>
                  </a14:hiddenFill>
                </a:ext>
              </a:extLst>
            </p:spPr>
          </p:pic>
          <p:sp>
            <p:nvSpPr>
              <p:cNvPr id="15" name="14 Rectángulo"/>
              <p:cNvSpPr/>
              <p:nvPr/>
            </p:nvSpPr>
            <p:spPr>
              <a:xfrm>
                <a:off x="720424" y="893451"/>
                <a:ext cx="7685901" cy="5063758"/>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6" name="15 Flecha derecha"/>
              <p:cNvSpPr/>
              <p:nvPr/>
            </p:nvSpPr>
            <p:spPr>
              <a:xfrm>
                <a:off x="1331640" y="5248542"/>
                <a:ext cx="6840760" cy="7086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A" sz="1600" b="1"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Gradiente de Sostenibilidad</a:t>
                </a:r>
                <a:endParaRPr lang="es-PA" sz="16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
          <p:nvSpPr>
            <p:cNvPr id="4" name="3 Rectángulo"/>
            <p:cNvSpPr/>
            <p:nvPr/>
          </p:nvSpPr>
          <p:spPr>
            <a:xfrm>
              <a:off x="6516216" y="1161296"/>
              <a:ext cx="2233970" cy="683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grpSp>
      <p:graphicFrame>
        <p:nvGraphicFramePr>
          <p:cNvPr id="43" name="42 Tabla"/>
          <p:cNvGraphicFramePr>
            <a:graphicFrameLocks noGrp="1"/>
          </p:cNvGraphicFramePr>
          <p:nvPr>
            <p:extLst>
              <p:ext uri="{D42A27DB-BD31-4B8C-83A1-F6EECF244321}">
                <p14:modId xmlns:p14="http://schemas.microsoft.com/office/powerpoint/2010/main" val="720646517"/>
              </p:ext>
            </p:extLst>
          </p:nvPr>
        </p:nvGraphicFramePr>
        <p:xfrm>
          <a:off x="35496" y="51470"/>
          <a:ext cx="6126599" cy="4954905"/>
        </p:xfrm>
        <a:graphic>
          <a:graphicData uri="http://schemas.openxmlformats.org/drawingml/2006/table">
            <a:tbl>
              <a:tblPr firstRow="1" firstCol="1" bandRow="1">
                <a:tableStyleId>{5C22544A-7EE6-4342-B048-85BDC9FD1C3A}</a:tableStyleId>
              </a:tblPr>
              <a:tblGrid>
                <a:gridCol w="1403648"/>
                <a:gridCol w="1008112"/>
                <a:gridCol w="1296144"/>
                <a:gridCol w="1152128"/>
                <a:gridCol w="1266567"/>
              </a:tblGrid>
              <a:tr h="188595">
                <a:tc gridSpan="5">
                  <a:txBody>
                    <a:bodyPr/>
                    <a:lstStyle/>
                    <a:p>
                      <a:pPr algn="ctr">
                        <a:lnSpc>
                          <a:spcPct val="150000"/>
                        </a:lnSpc>
                        <a:spcAft>
                          <a:spcPts val="0"/>
                        </a:spcAft>
                      </a:pPr>
                      <a:r>
                        <a:rPr lang="es-PA" sz="900" dirty="0" smtClean="0">
                          <a:solidFill>
                            <a:schemeClr val="tx1"/>
                          </a:solidFill>
                          <a:effectLst/>
                        </a:rPr>
                        <a:t>BRASIL</a:t>
                      </a:r>
                      <a:endParaRPr lang="es-PA" sz="900" b="1" dirty="0">
                        <a:solidFill>
                          <a:schemeClr val="tx1"/>
                        </a:solidFill>
                        <a:effectLst/>
                        <a:latin typeface="Arial"/>
                        <a:ea typeface="Times New Roman"/>
                        <a:cs typeface="Times New Roman"/>
                      </a:endParaRPr>
                    </a:p>
                  </a:txBody>
                  <a:tcPr marL="25069" marR="25069" marT="0" marB="0" anchor="ctr"/>
                </a:tc>
                <a:tc hMerge="1">
                  <a:txBody>
                    <a:bodyPr/>
                    <a:lstStyle/>
                    <a:p>
                      <a:endParaRPr lang="es-PA"/>
                    </a:p>
                  </a:txBody>
                  <a:tcPr/>
                </a:tc>
                <a:tc hMerge="1">
                  <a:txBody>
                    <a:bodyPr/>
                    <a:lstStyle/>
                    <a:p>
                      <a:endParaRPr lang="es-PA"/>
                    </a:p>
                  </a:txBody>
                  <a:tcPr/>
                </a:tc>
                <a:tc hMerge="1">
                  <a:txBody>
                    <a:bodyPr/>
                    <a:lstStyle/>
                    <a:p>
                      <a:endParaRPr lang="es-PA"/>
                    </a:p>
                  </a:txBody>
                  <a:tcPr/>
                </a:tc>
                <a:tc hMerge="1">
                  <a:txBody>
                    <a:bodyPr/>
                    <a:lstStyle/>
                    <a:p>
                      <a:endParaRPr lang="es-PA"/>
                    </a:p>
                  </a:txBody>
                  <a:tcPr/>
                </a:tc>
              </a:tr>
              <a:tr h="377190">
                <a:tc>
                  <a:txBody>
                    <a:bodyPr/>
                    <a:lstStyle/>
                    <a:p>
                      <a:pPr algn="ctr">
                        <a:lnSpc>
                          <a:spcPct val="150000"/>
                        </a:lnSpc>
                        <a:spcAft>
                          <a:spcPts val="0"/>
                        </a:spcAft>
                      </a:pPr>
                      <a:r>
                        <a:rPr lang="es-PA" sz="900" dirty="0">
                          <a:solidFill>
                            <a:schemeClr val="tx1"/>
                          </a:solidFill>
                          <a:effectLst/>
                        </a:rPr>
                        <a:t>N = 377</a:t>
                      </a:r>
                      <a:endParaRPr lang="es-PA" sz="900" b="1" dirty="0">
                        <a:solidFill>
                          <a:schemeClr val="tx1"/>
                        </a:solidFill>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PA" sz="900">
                          <a:effectLst/>
                        </a:rPr>
                        <a:t>n</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Clúster 1 </a:t>
                      </a:r>
                      <a:endParaRPr lang="es-PA" sz="900">
                        <a:effectLst/>
                      </a:endParaRPr>
                    </a:p>
                    <a:p>
                      <a:pPr algn="ctr">
                        <a:lnSpc>
                          <a:spcPct val="150000"/>
                        </a:lnSpc>
                        <a:spcAft>
                          <a:spcPts val="0"/>
                        </a:spcAft>
                      </a:pPr>
                      <a:r>
                        <a:rPr lang="es-ES" sz="900">
                          <a:effectLst/>
                        </a:rPr>
                        <a:t>150</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Clúster 2     </a:t>
                      </a:r>
                      <a:endParaRPr lang="es-PA" sz="900">
                        <a:effectLst/>
                      </a:endParaRPr>
                    </a:p>
                    <a:p>
                      <a:pPr algn="ctr">
                        <a:lnSpc>
                          <a:spcPct val="150000"/>
                        </a:lnSpc>
                        <a:spcAft>
                          <a:spcPts val="0"/>
                        </a:spcAft>
                      </a:pPr>
                      <a:r>
                        <a:rPr lang="es-ES" sz="900">
                          <a:effectLst/>
                        </a:rPr>
                        <a:t>87</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PA" sz="900">
                          <a:effectLst/>
                        </a:rPr>
                        <a:t>Clúster 3 </a:t>
                      </a:r>
                    </a:p>
                    <a:p>
                      <a:pPr algn="ctr">
                        <a:lnSpc>
                          <a:spcPct val="150000"/>
                        </a:lnSpc>
                        <a:spcAft>
                          <a:spcPts val="0"/>
                        </a:spcAft>
                      </a:pPr>
                      <a:r>
                        <a:rPr lang="es-PA" sz="900">
                          <a:effectLst/>
                        </a:rPr>
                        <a:t>140</a:t>
                      </a:r>
                      <a:endParaRPr lang="es-PA" sz="900" b="1">
                        <a:effectLst/>
                        <a:latin typeface="Arial"/>
                        <a:ea typeface="Times New Roman"/>
                        <a:cs typeface="Times New Roman"/>
                      </a:endParaRPr>
                    </a:p>
                  </a:txBody>
                  <a:tcPr marL="25069" marR="25069" marT="0" marB="0" anchor="ctr"/>
                </a:tc>
              </a:tr>
              <a:tr h="188595">
                <a:tc rowSpan="4">
                  <a:txBody>
                    <a:bodyPr/>
                    <a:lstStyle/>
                    <a:p>
                      <a:pPr algn="ctr">
                        <a:lnSpc>
                          <a:spcPct val="150000"/>
                        </a:lnSpc>
                        <a:spcAft>
                          <a:spcPts val="0"/>
                        </a:spcAft>
                      </a:pPr>
                      <a:r>
                        <a:rPr lang="es-PA" sz="900" dirty="0">
                          <a:solidFill>
                            <a:schemeClr val="tx1"/>
                          </a:solidFill>
                          <a:effectLst/>
                        </a:rPr>
                        <a:t>AÑOS</a:t>
                      </a:r>
                    </a:p>
                    <a:p>
                      <a:pPr algn="ctr">
                        <a:lnSpc>
                          <a:spcPct val="150000"/>
                        </a:lnSpc>
                        <a:spcAft>
                          <a:spcPts val="0"/>
                        </a:spcAft>
                      </a:pPr>
                      <a:r>
                        <a:rPr lang="es-PA" sz="900" dirty="0">
                          <a:solidFill>
                            <a:schemeClr val="tx1"/>
                          </a:solidFill>
                          <a:effectLst/>
                        </a:rPr>
                        <a:t> </a:t>
                      </a:r>
                    </a:p>
                    <a:p>
                      <a:pPr algn="ctr">
                        <a:lnSpc>
                          <a:spcPct val="150000"/>
                        </a:lnSpc>
                        <a:spcAft>
                          <a:spcPts val="0"/>
                        </a:spcAft>
                      </a:pPr>
                      <a:r>
                        <a:rPr lang="es-PA" sz="900" dirty="0">
                          <a:solidFill>
                            <a:schemeClr val="tx1"/>
                          </a:solidFill>
                          <a:effectLst/>
                        </a:rPr>
                        <a:t>n 2011 = 145 </a:t>
                      </a:r>
                      <a:endParaRPr lang="es-PA" sz="900" dirty="0" smtClean="0">
                        <a:solidFill>
                          <a:schemeClr val="tx1"/>
                        </a:solidFill>
                        <a:effectLst/>
                      </a:endParaRPr>
                    </a:p>
                    <a:p>
                      <a:pPr algn="ctr">
                        <a:lnSpc>
                          <a:spcPct val="150000"/>
                        </a:lnSpc>
                        <a:spcAft>
                          <a:spcPts val="0"/>
                        </a:spcAft>
                      </a:pPr>
                      <a:r>
                        <a:rPr lang="es-PA" sz="900" dirty="0" smtClean="0">
                          <a:solidFill>
                            <a:schemeClr val="tx1"/>
                          </a:solidFill>
                          <a:effectLst/>
                        </a:rPr>
                        <a:t>n </a:t>
                      </a:r>
                      <a:r>
                        <a:rPr lang="es-PA" sz="900" dirty="0">
                          <a:solidFill>
                            <a:schemeClr val="tx1"/>
                          </a:solidFill>
                          <a:effectLst/>
                        </a:rPr>
                        <a:t>2012 = 139 </a:t>
                      </a:r>
                      <a:endParaRPr lang="es-PA" sz="900" dirty="0" smtClean="0">
                        <a:solidFill>
                          <a:schemeClr val="tx1"/>
                        </a:solidFill>
                        <a:effectLst/>
                      </a:endParaRPr>
                    </a:p>
                    <a:p>
                      <a:pPr algn="ctr">
                        <a:lnSpc>
                          <a:spcPct val="150000"/>
                        </a:lnSpc>
                        <a:spcAft>
                          <a:spcPts val="0"/>
                        </a:spcAft>
                      </a:pPr>
                      <a:r>
                        <a:rPr lang="es-PA" sz="900" dirty="0" smtClean="0">
                          <a:solidFill>
                            <a:schemeClr val="tx1"/>
                          </a:solidFill>
                          <a:effectLst/>
                        </a:rPr>
                        <a:t>n </a:t>
                      </a:r>
                      <a:r>
                        <a:rPr lang="es-PA" sz="900" dirty="0">
                          <a:solidFill>
                            <a:schemeClr val="tx1"/>
                          </a:solidFill>
                          <a:effectLst/>
                        </a:rPr>
                        <a:t>2013 = 93</a:t>
                      </a:r>
                      <a:endParaRPr lang="es-PA" sz="900" b="1" dirty="0">
                        <a:solidFill>
                          <a:schemeClr val="tx1"/>
                        </a:solidFill>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PA" sz="900">
                          <a:effectLst/>
                        </a:rPr>
                        <a:t>2011</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(50) 33.33%</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(39) 44.83%</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b="1" dirty="0">
                          <a:effectLst/>
                        </a:rPr>
                        <a:t>(49) 40%</a:t>
                      </a:r>
                      <a:endParaRPr lang="es-PA" sz="900" b="1" dirty="0">
                        <a:effectLst/>
                        <a:latin typeface="Arial"/>
                        <a:ea typeface="Times New Roman"/>
                        <a:cs typeface="Times New Roman"/>
                      </a:endParaRPr>
                    </a:p>
                  </a:txBody>
                  <a:tcPr marL="25069" marR="25069" marT="0" marB="0" anchor="ctr"/>
                </a:tc>
              </a:tr>
              <a:tr h="188595">
                <a:tc vMerge="1">
                  <a:txBody>
                    <a:bodyPr/>
                    <a:lstStyle/>
                    <a:p>
                      <a:endParaRPr lang="es-PA"/>
                    </a:p>
                  </a:txBody>
                  <a:tcPr/>
                </a:tc>
                <a:tc>
                  <a:txBody>
                    <a:bodyPr/>
                    <a:lstStyle/>
                    <a:p>
                      <a:pPr algn="ctr">
                        <a:lnSpc>
                          <a:spcPct val="150000"/>
                        </a:lnSpc>
                        <a:spcAft>
                          <a:spcPts val="0"/>
                        </a:spcAft>
                      </a:pPr>
                      <a:r>
                        <a:rPr lang="es-PA" sz="900">
                          <a:effectLst/>
                        </a:rPr>
                        <a:t>2012</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(58) 38.67%</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(29) 33.33%</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(52) 37.14%</a:t>
                      </a:r>
                      <a:endParaRPr lang="es-PA" sz="900" b="1">
                        <a:effectLst/>
                        <a:latin typeface="Arial"/>
                        <a:ea typeface="Times New Roman"/>
                        <a:cs typeface="Times New Roman"/>
                      </a:endParaRPr>
                    </a:p>
                  </a:txBody>
                  <a:tcPr marL="25069" marR="25069" marT="0" marB="0" anchor="ctr"/>
                </a:tc>
              </a:tr>
              <a:tr h="188595">
                <a:tc vMerge="1">
                  <a:txBody>
                    <a:bodyPr/>
                    <a:lstStyle/>
                    <a:p>
                      <a:endParaRPr lang="es-PA"/>
                    </a:p>
                  </a:txBody>
                  <a:tcPr/>
                </a:tc>
                <a:tc>
                  <a:txBody>
                    <a:bodyPr/>
                    <a:lstStyle/>
                    <a:p>
                      <a:pPr algn="ctr">
                        <a:lnSpc>
                          <a:spcPct val="150000"/>
                        </a:lnSpc>
                        <a:spcAft>
                          <a:spcPts val="0"/>
                        </a:spcAft>
                      </a:pPr>
                      <a:r>
                        <a:rPr lang="es-PA" sz="900" dirty="0">
                          <a:effectLst/>
                        </a:rPr>
                        <a:t>2013</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(42) 28%</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(19) 21.84%</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(20) 22.86%</a:t>
                      </a:r>
                      <a:endParaRPr lang="es-PA" sz="900" b="1">
                        <a:effectLst/>
                        <a:latin typeface="Arial"/>
                        <a:ea typeface="Times New Roman"/>
                        <a:cs typeface="Times New Roman"/>
                      </a:endParaRPr>
                    </a:p>
                  </a:txBody>
                  <a:tcPr marL="25069" marR="25069" marT="0" marB="0" anchor="ctr"/>
                </a:tc>
              </a:tr>
              <a:tr h="565785">
                <a:tc vMerge="1">
                  <a:txBody>
                    <a:bodyPr/>
                    <a:lstStyle/>
                    <a:p>
                      <a:endParaRPr lang="es-PA"/>
                    </a:p>
                  </a:txBody>
                  <a:tcPr/>
                </a:tc>
                <a:tc>
                  <a:txBody>
                    <a:bodyPr/>
                    <a:lstStyle/>
                    <a:p>
                      <a:pPr algn="ctr">
                        <a:lnSpc>
                          <a:spcPct val="150000"/>
                        </a:lnSpc>
                        <a:spcAft>
                          <a:spcPts val="0"/>
                        </a:spcAft>
                      </a:pPr>
                      <a:r>
                        <a:rPr lang="es-PA" sz="900" dirty="0">
                          <a:effectLst/>
                        </a:rPr>
                        <a:t>% relativo al total por año</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2011 = 35.97%   </a:t>
                      </a:r>
                      <a:endParaRPr lang="es-ES" sz="900" dirty="0" smtClean="0">
                        <a:effectLst/>
                      </a:endParaRPr>
                    </a:p>
                    <a:p>
                      <a:pPr algn="ctr">
                        <a:lnSpc>
                          <a:spcPct val="150000"/>
                        </a:lnSpc>
                        <a:spcAft>
                          <a:spcPts val="0"/>
                        </a:spcAft>
                      </a:pPr>
                      <a:r>
                        <a:rPr lang="es-ES" sz="900" dirty="0" smtClean="0">
                          <a:effectLst/>
                        </a:rPr>
                        <a:t>2012 </a:t>
                      </a:r>
                      <a:r>
                        <a:rPr lang="es-ES" sz="900" dirty="0">
                          <a:effectLst/>
                        </a:rPr>
                        <a:t>= 41.73%  </a:t>
                      </a:r>
                      <a:endParaRPr lang="es-ES" sz="900" dirty="0" smtClean="0">
                        <a:effectLst/>
                      </a:endParaRPr>
                    </a:p>
                    <a:p>
                      <a:pPr algn="ctr">
                        <a:lnSpc>
                          <a:spcPct val="150000"/>
                        </a:lnSpc>
                        <a:spcAft>
                          <a:spcPts val="0"/>
                        </a:spcAft>
                      </a:pPr>
                      <a:r>
                        <a:rPr lang="es-ES" sz="900" dirty="0" smtClean="0">
                          <a:effectLst/>
                        </a:rPr>
                        <a:t>2013 </a:t>
                      </a:r>
                      <a:r>
                        <a:rPr lang="es-ES" sz="900" dirty="0">
                          <a:effectLst/>
                        </a:rPr>
                        <a:t>= 30.22%</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2011 = 26.9%   </a:t>
                      </a:r>
                      <a:endParaRPr lang="es-ES" sz="900" dirty="0" smtClean="0">
                        <a:effectLst/>
                      </a:endParaRPr>
                    </a:p>
                    <a:p>
                      <a:pPr algn="ctr">
                        <a:lnSpc>
                          <a:spcPct val="150000"/>
                        </a:lnSpc>
                        <a:spcAft>
                          <a:spcPts val="0"/>
                        </a:spcAft>
                      </a:pPr>
                      <a:r>
                        <a:rPr lang="es-ES" sz="900" dirty="0" smtClean="0">
                          <a:effectLst/>
                        </a:rPr>
                        <a:t>2012 </a:t>
                      </a:r>
                      <a:r>
                        <a:rPr lang="es-ES" sz="900" dirty="0">
                          <a:effectLst/>
                        </a:rPr>
                        <a:t>= 20%  </a:t>
                      </a:r>
                      <a:endParaRPr lang="es-PA" sz="900" dirty="0">
                        <a:effectLst/>
                      </a:endParaRPr>
                    </a:p>
                    <a:p>
                      <a:pPr algn="ctr">
                        <a:lnSpc>
                          <a:spcPct val="150000"/>
                        </a:lnSpc>
                        <a:spcAft>
                          <a:spcPts val="0"/>
                        </a:spcAft>
                      </a:pPr>
                      <a:r>
                        <a:rPr lang="es-ES" sz="900" dirty="0">
                          <a:effectLst/>
                        </a:rPr>
                        <a:t>2013 = 13.1%</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2011 = 60.22%   2012 = 55.91%  </a:t>
                      </a:r>
                      <a:endParaRPr lang="es-ES" sz="900" dirty="0" smtClean="0">
                        <a:effectLst/>
                      </a:endParaRPr>
                    </a:p>
                    <a:p>
                      <a:pPr algn="ctr">
                        <a:lnSpc>
                          <a:spcPct val="150000"/>
                        </a:lnSpc>
                        <a:spcAft>
                          <a:spcPts val="0"/>
                        </a:spcAft>
                      </a:pPr>
                      <a:r>
                        <a:rPr lang="es-ES" sz="900" dirty="0" smtClean="0">
                          <a:effectLst/>
                        </a:rPr>
                        <a:t>2013 </a:t>
                      </a:r>
                      <a:r>
                        <a:rPr lang="es-ES" sz="900" dirty="0">
                          <a:effectLst/>
                        </a:rPr>
                        <a:t>= 34.41%</a:t>
                      </a:r>
                      <a:endParaRPr lang="es-PA" sz="900" b="1" dirty="0">
                        <a:effectLst/>
                        <a:latin typeface="Arial"/>
                        <a:ea typeface="Times New Roman"/>
                        <a:cs typeface="Times New Roman"/>
                      </a:endParaRPr>
                    </a:p>
                  </a:txBody>
                  <a:tcPr marL="25069" marR="25069" marT="0" marB="0" anchor="ctr"/>
                </a:tc>
              </a:tr>
              <a:tr h="188595">
                <a:tc rowSpan="3">
                  <a:txBody>
                    <a:bodyPr/>
                    <a:lstStyle/>
                    <a:p>
                      <a:pPr algn="ctr">
                        <a:lnSpc>
                          <a:spcPct val="150000"/>
                        </a:lnSpc>
                        <a:spcAft>
                          <a:spcPts val="0"/>
                        </a:spcAft>
                      </a:pPr>
                      <a:r>
                        <a:rPr lang="es-PA" sz="900" dirty="0">
                          <a:solidFill>
                            <a:schemeClr val="tx1"/>
                          </a:solidFill>
                          <a:effectLst/>
                        </a:rPr>
                        <a:t>Tipo de informe</a:t>
                      </a:r>
                      <a:endParaRPr lang="es-PA" sz="900" b="1" dirty="0">
                        <a:solidFill>
                          <a:schemeClr val="tx1"/>
                        </a:solidFill>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PA" sz="900" dirty="0">
                          <a:effectLst/>
                        </a:rPr>
                        <a:t>GRI3</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(88) 58.67%</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(44) 50.57%</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(62) 44.29%</a:t>
                      </a:r>
                      <a:endParaRPr lang="es-PA" sz="900" b="1">
                        <a:effectLst/>
                        <a:latin typeface="Arial"/>
                        <a:ea typeface="Times New Roman"/>
                        <a:cs typeface="Times New Roman"/>
                      </a:endParaRPr>
                    </a:p>
                  </a:txBody>
                  <a:tcPr marL="25069" marR="25069" marT="0" marB="0" anchor="ctr"/>
                </a:tc>
              </a:tr>
              <a:tr h="188595">
                <a:tc vMerge="1">
                  <a:txBody>
                    <a:bodyPr/>
                    <a:lstStyle/>
                    <a:p>
                      <a:endParaRPr lang="es-PA"/>
                    </a:p>
                  </a:txBody>
                  <a:tcPr/>
                </a:tc>
                <a:tc>
                  <a:txBody>
                    <a:bodyPr/>
                    <a:lstStyle/>
                    <a:p>
                      <a:pPr algn="ctr">
                        <a:lnSpc>
                          <a:spcPct val="150000"/>
                        </a:lnSpc>
                        <a:spcAft>
                          <a:spcPts val="0"/>
                        </a:spcAft>
                      </a:pPr>
                      <a:r>
                        <a:rPr lang="es-PA" sz="900">
                          <a:effectLst/>
                        </a:rPr>
                        <a:t>GRI3.1</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(59) 39.33%</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(38) 43.68%</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b="1" dirty="0">
                          <a:effectLst/>
                        </a:rPr>
                        <a:t>(77) 55%</a:t>
                      </a:r>
                      <a:endParaRPr lang="es-PA" sz="900" b="1" dirty="0">
                        <a:effectLst/>
                        <a:latin typeface="Arial"/>
                        <a:ea typeface="Times New Roman"/>
                        <a:cs typeface="Times New Roman"/>
                      </a:endParaRPr>
                    </a:p>
                  </a:txBody>
                  <a:tcPr marL="25069" marR="25069" marT="0" marB="0" anchor="ctr"/>
                </a:tc>
              </a:tr>
              <a:tr h="565785">
                <a:tc vMerge="1">
                  <a:txBody>
                    <a:bodyPr/>
                    <a:lstStyle/>
                    <a:p>
                      <a:endParaRPr lang="es-PA"/>
                    </a:p>
                  </a:txBody>
                  <a:tcPr/>
                </a:tc>
                <a:tc>
                  <a:txBody>
                    <a:bodyPr/>
                    <a:lstStyle/>
                    <a:p>
                      <a:pPr algn="ctr">
                        <a:lnSpc>
                          <a:spcPct val="150000"/>
                        </a:lnSpc>
                        <a:spcAft>
                          <a:spcPts val="0"/>
                        </a:spcAft>
                      </a:pPr>
                      <a:r>
                        <a:rPr lang="es-PA" sz="900">
                          <a:effectLst/>
                        </a:rPr>
                        <a:t>GRI-REFERENCED</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(3) 2%</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(5) 5.75%</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(1) 0.71%</a:t>
                      </a:r>
                      <a:endParaRPr lang="es-PA" sz="900" b="1">
                        <a:effectLst/>
                        <a:latin typeface="Arial"/>
                        <a:ea typeface="Times New Roman"/>
                        <a:cs typeface="Times New Roman"/>
                      </a:endParaRPr>
                    </a:p>
                  </a:txBody>
                  <a:tcPr marL="25069" marR="25069" marT="0" marB="0" anchor="ctr"/>
                </a:tc>
              </a:tr>
              <a:tr h="377190">
                <a:tc rowSpan="7">
                  <a:txBody>
                    <a:bodyPr/>
                    <a:lstStyle/>
                    <a:p>
                      <a:pPr algn="ctr">
                        <a:lnSpc>
                          <a:spcPct val="150000"/>
                        </a:lnSpc>
                        <a:spcAft>
                          <a:spcPts val="0"/>
                        </a:spcAft>
                      </a:pPr>
                      <a:r>
                        <a:rPr lang="es-PA" sz="900" dirty="0">
                          <a:solidFill>
                            <a:schemeClr val="tx1"/>
                          </a:solidFill>
                          <a:effectLst/>
                        </a:rPr>
                        <a:t>Sector</a:t>
                      </a:r>
                      <a:endParaRPr lang="es-PA" sz="900" b="1" dirty="0">
                        <a:solidFill>
                          <a:schemeClr val="tx1"/>
                        </a:solidFill>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PA" sz="900">
                          <a:effectLst/>
                        </a:rPr>
                        <a:t>Sector Primario</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(12) 8%</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(1) 1.15%</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(11) 7.86%</a:t>
                      </a:r>
                      <a:endParaRPr lang="es-PA" sz="900" b="1">
                        <a:effectLst/>
                        <a:latin typeface="Arial"/>
                        <a:ea typeface="Times New Roman"/>
                        <a:cs typeface="Times New Roman"/>
                      </a:endParaRPr>
                    </a:p>
                  </a:txBody>
                  <a:tcPr marL="25069" marR="25069" marT="0" marB="0" anchor="ctr"/>
                </a:tc>
              </a:tr>
              <a:tr h="377190">
                <a:tc vMerge="1">
                  <a:txBody>
                    <a:bodyPr/>
                    <a:lstStyle/>
                    <a:p>
                      <a:endParaRPr lang="es-PA"/>
                    </a:p>
                  </a:txBody>
                  <a:tcPr/>
                </a:tc>
                <a:tc>
                  <a:txBody>
                    <a:bodyPr/>
                    <a:lstStyle/>
                    <a:p>
                      <a:pPr algn="ctr">
                        <a:lnSpc>
                          <a:spcPct val="150000"/>
                        </a:lnSpc>
                        <a:spcAft>
                          <a:spcPts val="0"/>
                        </a:spcAft>
                      </a:pPr>
                      <a:r>
                        <a:rPr lang="es-PA" sz="900">
                          <a:effectLst/>
                        </a:rPr>
                        <a:t>Sector Industrial</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(23) 15.33%</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(28) 32.18%</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(36) 25.71%</a:t>
                      </a:r>
                      <a:endParaRPr lang="es-PA" sz="900" b="1">
                        <a:effectLst/>
                        <a:latin typeface="Arial"/>
                        <a:ea typeface="Times New Roman"/>
                        <a:cs typeface="Times New Roman"/>
                      </a:endParaRPr>
                    </a:p>
                  </a:txBody>
                  <a:tcPr marL="25069" marR="25069" marT="0" marB="0" anchor="ctr"/>
                </a:tc>
              </a:tr>
              <a:tr h="377190">
                <a:tc vMerge="1">
                  <a:txBody>
                    <a:bodyPr/>
                    <a:lstStyle/>
                    <a:p>
                      <a:endParaRPr lang="es-PA"/>
                    </a:p>
                  </a:txBody>
                  <a:tcPr/>
                </a:tc>
                <a:tc>
                  <a:txBody>
                    <a:bodyPr/>
                    <a:lstStyle/>
                    <a:p>
                      <a:pPr algn="ctr">
                        <a:lnSpc>
                          <a:spcPct val="150000"/>
                        </a:lnSpc>
                        <a:spcAft>
                          <a:spcPts val="0"/>
                        </a:spcAft>
                      </a:pPr>
                      <a:r>
                        <a:rPr lang="es-PA" sz="900">
                          <a:effectLst/>
                        </a:rPr>
                        <a:t>Agua y Energía</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(13) 8.67%</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(18) 20.69%</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b="1" dirty="0">
                          <a:effectLst/>
                        </a:rPr>
                        <a:t>(51) 36.43%</a:t>
                      </a:r>
                      <a:endParaRPr lang="es-PA" sz="900" b="1" dirty="0">
                        <a:effectLst/>
                        <a:latin typeface="Arial"/>
                        <a:ea typeface="Times New Roman"/>
                        <a:cs typeface="Times New Roman"/>
                      </a:endParaRPr>
                    </a:p>
                  </a:txBody>
                  <a:tcPr marL="25069" marR="25069" marT="0" marB="0" anchor="ctr"/>
                </a:tc>
              </a:tr>
              <a:tr h="188595">
                <a:tc vMerge="1">
                  <a:txBody>
                    <a:bodyPr/>
                    <a:lstStyle/>
                    <a:p>
                      <a:endParaRPr lang="es-PA"/>
                    </a:p>
                  </a:txBody>
                  <a:tcPr/>
                </a:tc>
                <a:tc>
                  <a:txBody>
                    <a:bodyPr/>
                    <a:lstStyle/>
                    <a:p>
                      <a:pPr algn="ctr">
                        <a:lnSpc>
                          <a:spcPct val="150000"/>
                        </a:lnSpc>
                        <a:spcAft>
                          <a:spcPts val="0"/>
                        </a:spcAft>
                      </a:pPr>
                      <a:r>
                        <a:rPr lang="es-PA" sz="900">
                          <a:effectLst/>
                        </a:rPr>
                        <a:t>Construcción</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(10) 6.67%</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(1) 1.15%</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(1) 0.71%</a:t>
                      </a:r>
                      <a:endParaRPr lang="es-PA" sz="900" b="1">
                        <a:effectLst/>
                        <a:latin typeface="Arial"/>
                        <a:ea typeface="Times New Roman"/>
                        <a:cs typeface="Times New Roman"/>
                      </a:endParaRPr>
                    </a:p>
                  </a:txBody>
                  <a:tcPr marL="25069" marR="25069" marT="0" marB="0" anchor="ctr"/>
                </a:tc>
              </a:tr>
              <a:tr h="377190">
                <a:tc vMerge="1">
                  <a:txBody>
                    <a:bodyPr/>
                    <a:lstStyle/>
                    <a:p>
                      <a:endParaRPr lang="es-PA"/>
                    </a:p>
                  </a:txBody>
                  <a:tcPr/>
                </a:tc>
                <a:tc>
                  <a:txBody>
                    <a:bodyPr/>
                    <a:lstStyle/>
                    <a:p>
                      <a:pPr algn="ctr">
                        <a:lnSpc>
                          <a:spcPct val="150000"/>
                        </a:lnSpc>
                        <a:spcAft>
                          <a:spcPts val="0"/>
                        </a:spcAft>
                      </a:pPr>
                      <a:r>
                        <a:rPr lang="es-PA" sz="900">
                          <a:effectLst/>
                        </a:rPr>
                        <a:t>Sector Servicios</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(71) 47.33%</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(29) 33.33%</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(36) 25.71%</a:t>
                      </a:r>
                      <a:endParaRPr lang="es-PA" sz="900" b="1">
                        <a:effectLst/>
                        <a:latin typeface="Arial"/>
                        <a:ea typeface="Times New Roman"/>
                        <a:cs typeface="Times New Roman"/>
                      </a:endParaRPr>
                    </a:p>
                  </a:txBody>
                  <a:tcPr marL="25069" marR="25069" marT="0" marB="0" anchor="ctr"/>
                </a:tc>
              </a:tr>
              <a:tr h="188595">
                <a:tc vMerge="1">
                  <a:txBody>
                    <a:bodyPr/>
                    <a:lstStyle/>
                    <a:p>
                      <a:endParaRPr lang="es-PA"/>
                    </a:p>
                  </a:txBody>
                  <a:tcPr/>
                </a:tc>
                <a:tc>
                  <a:txBody>
                    <a:bodyPr/>
                    <a:lstStyle/>
                    <a:p>
                      <a:pPr algn="ctr">
                        <a:lnSpc>
                          <a:spcPct val="150000"/>
                        </a:lnSpc>
                        <a:spcAft>
                          <a:spcPts val="0"/>
                        </a:spcAft>
                      </a:pPr>
                      <a:r>
                        <a:rPr lang="es-PA" sz="900">
                          <a:effectLst/>
                        </a:rPr>
                        <a:t>Educación</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(3) 2%</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(2) 2.30%</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(0) 0%</a:t>
                      </a:r>
                      <a:endParaRPr lang="es-PA" sz="900" b="1" dirty="0">
                        <a:effectLst/>
                        <a:latin typeface="Arial"/>
                        <a:ea typeface="Times New Roman"/>
                        <a:cs typeface="Times New Roman"/>
                      </a:endParaRPr>
                    </a:p>
                  </a:txBody>
                  <a:tcPr marL="25069" marR="25069" marT="0" marB="0" anchor="ctr"/>
                </a:tc>
              </a:tr>
              <a:tr h="188595">
                <a:tc vMerge="1">
                  <a:txBody>
                    <a:bodyPr/>
                    <a:lstStyle/>
                    <a:p>
                      <a:endParaRPr lang="es-PA"/>
                    </a:p>
                  </a:txBody>
                  <a:tcPr/>
                </a:tc>
                <a:tc>
                  <a:txBody>
                    <a:bodyPr/>
                    <a:lstStyle/>
                    <a:p>
                      <a:pPr algn="ctr">
                        <a:lnSpc>
                          <a:spcPct val="150000"/>
                        </a:lnSpc>
                        <a:spcAft>
                          <a:spcPts val="0"/>
                        </a:spcAft>
                      </a:pPr>
                      <a:r>
                        <a:rPr lang="es-PA" sz="900" dirty="0">
                          <a:effectLst/>
                        </a:rPr>
                        <a:t>Otros</a:t>
                      </a:r>
                      <a:endParaRPr lang="es-PA" sz="900" b="1" dirty="0">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(18) 12%</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a:effectLst/>
                        </a:rPr>
                        <a:t>(8) 9.2%</a:t>
                      </a:r>
                      <a:endParaRPr lang="es-PA" sz="900" b="1">
                        <a:effectLst/>
                        <a:latin typeface="Arial"/>
                        <a:ea typeface="Times New Roman"/>
                        <a:cs typeface="Times New Roman"/>
                      </a:endParaRPr>
                    </a:p>
                  </a:txBody>
                  <a:tcPr marL="25069" marR="25069" marT="0" marB="0" anchor="ctr"/>
                </a:tc>
                <a:tc>
                  <a:txBody>
                    <a:bodyPr/>
                    <a:lstStyle/>
                    <a:p>
                      <a:pPr algn="ctr">
                        <a:lnSpc>
                          <a:spcPct val="150000"/>
                        </a:lnSpc>
                        <a:spcAft>
                          <a:spcPts val="0"/>
                        </a:spcAft>
                      </a:pPr>
                      <a:r>
                        <a:rPr lang="es-ES" sz="900" dirty="0">
                          <a:effectLst/>
                        </a:rPr>
                        <a:t>(5) 3.57%</a:t>
                      </a:r>
                      <a:endParaRPr lang="es-PA" sz="900" b="1" dirty="0">
                        <a:effectLst/>
                        <a:latin typeface="Arial"/>
                        <a:ea typeface="Times New Roman"/>
                        <a:cs typeface="Times New Roman"/>
                      </a:endParaRPr>
                    </a:p>
                  </a:txBody>
                  <a:tcPr marL="25069" marR="25069" marT="0" marB="0" anchor="ctr"/>
                </a:tc>
              </a:tr>
            </a:tbl>
          </a:graphicData>
        </a:graphic>
      </p:graphicFrame>
      <p:sp>
        <p:nvSpPr>
          <p:cNvPr id="2" name="1 Rectángulo"/>
          <p:cNvSpPr/>
          <p:nvPr/>
        </p:nvSpPr>
        <p:spPr>
          <a:xfrm>
            <a:off x="4896176" y="170091"/>
            <a:ext cx="1260000" cy="4849931"/>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graphicFrame>
        <p:nvGraphicFramePr>
          <p:cNvPr id="11" name="10 Tabla"/>
          <p:cNvGraphicFramePr>
            <a:graphicFrameLocks noGrp="1"/>
          </p:cNvGraphicFramePr>
          <p:nvPr>
            <p:extLst>
              <p:ext uri="{D42A27DB-BD31-4B8C-83A1-F6EECF244321}">
                <p14:modId xmlns:p14="http://schemas.microsoft.com/office/powerpoint/2010/main" val="2308904450"/>
              </p:ext>
            </p:extLst>
          </p:nvPr>
        </p:nvGraphicFramePr>
        <p:xfrm>
          <a:off x="0" y="57298"/>
          <a:ext cx="6192039" cy="5075516"/>
        </p:xfrm>
        <a:graphic>
          <a:graphicData uri="http://schemas.openxmlformats.org/drawingml/2006/table">
            <a:tbl>
              <a:tblPr firstRow="1" firstCol="1" bandRow="1">
                <a:tableStyleId>{6E25E649-3F16-4E02-A733-19D2CDBF48F0}</a:tableStyleId>
              </a:tblPr>
              <a:tblGrid>
                <a:gridCol w="466781"/>
                <a:gridCol w="1702690"/>
                <a:gridCol w="1015802"/>
                <a:gridCol w="1477530"/>
                <a:gridCol w="1529236"/>
              </a:tblGrid>
              <a:tr h="702826">
                <a:tc>
                  <a:txBody>
                    <a:bodyPr/>
                    <a:lstStyle/>
                    <a:p>
                      <a:pPr algn="ctr">
                        <a:lnSpc>
                          <a:spcPct val="150000"/>
                        </a:lnSpc>
                        <a:spcAft>
                          <a:spcPts val="0"/>
                        </a:spcAft>
                      </a:pPr>
                      <a:endParaRPr lang="es-PA" sz="1400" b="1" dirty="0">
                        <a:solidFill>
                          <a:srgbClr val="1F6F1B"/>
                        </a:solidFill>
                        <a:effectLst/>
                        <a:latin typeface="Arial"/>
                        <a:ea typeface="Times New Roman"/>
                        <a:cs typeface="Times New Roman"/>
                      </a:endParaRPr>
                    </a:p>
                  </a:txBody>
                  <a:tcPr marL="68580" marR="68580" marT="0" marB="0"/>
                </a:tc>
                <a:tc>
                  <a:txBody>
                    <a:bodyPr/>
                    <a:lstStyle/>
                    <a:p>
                      <a:pPr algn="ctr">
                        <a:lnSpc>
                          <a:spcPct val="150000"/>
                        </a:lnSpc>
                        <a:spcAft>
                          <a:spcPts val="0"/>
                        </a:spcAft>
                      </a:pPr>
                      <a:r>
                        <a:rPr lang="es-PA" sz="1100" dirty="0">
                          <a:solidFill>
                            <a:sysClr val="windowText" lastClr="000000"/>
                          </a:solidFill>
                          <a:effectLst/>
                        </a:rPr>
                        <a:t>Empresa</a:t>
                      </a:r>
                      <a:endParaRPr lang="es-PA" sz="1500" b="1" dirty="0">
                        <a:solidFill>
                          <a:sysClr val="windowText" lastClr="000000"/>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solidFill>
                            <a:sysClr val="windowText" lastClr="000000"/>
                          </a:solidFill>
                          <a:effectLst/>
                        </a:rPr>
                        <a:t>Tamaño</a:t>
                      </a:r>
                      <a:endParaRPr lang="es-PA" sz="1500" b="1" dirty="0">
                        <a:solidFill>
                          <a:sysClr val="windowText" lastClr="000000"/>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solidFill>
                            <a:sysClr val="windowText" lastClr="000000"/>
                          </a:solidFill>
                          <a:effectLst/>
                        </a:rPr>
                        <a:t>Tipo de organización</a:t>
                      </a:r>
                      <a:endParaRPr lang="es-PA" sz="1500" b="1" dirty="0">
                        <a:solidFill>
                          <a:sysClr val="windowText" lastClr="000000"/>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solidFill>
                            <a:sysClr val="windowText" lastClr="000000"/>
                          </a:solidFill>
                          <a:effectLst/>
                        </a:rPr>
                        <a:t>Actividad</a:t>
                      </a:r>
                      <a:endParaRPr lang="es-PA" sz="1500" b="1" dirty="0">
                        <a:solidFill>
                          <a:sysClr val="windowText" lastClr="000000"/>
                        </a:solidFill>
                        <a:effectLst/>
                        <a:latin typeface="Arial"/>
                        <a:ea typeface="Times New Roman"/>
                        <a:cs typeface="Times New Roman"/>
                      </a:endParaRPr>
                    </a:p>
                  </a:txBody>
                  <a:tcPr marL="68580" marR="68580" marT="0" marB="0" anchor="ctr"/>
                </a:tc>
              </a:tr>
              <a:tr h="480060">
                <a:tc>
                  <a:txBody>
                    <a:bodyPr/>
                    <a:lstStyle/>
                    <a:p>
                      <a:pPr algn="ctr">
                        <a:lnSpc>
                          <a:spcPct val="150000"/>
                        </a:lnSpc>
                        <a:spcAft>
                          <a:spcPts val="0"/>
                        </a:spcAft>
                      </a:pPr>
                      <a:r>
                        <a:rPr lang="es-PA" sz="1100" dirty="0" smtClean="0">
                          <a:solidFill>
                            <a:sysClr val="windowText" lastClr="000000"/>
                          </a:solidFill>
                          <a:effectLst/>
                        </a:rPr>
                        <a:t>1</a:t>
                      </a:r>
                      <a:endParaRPr lang="es-PA" sz="1100" b="1" dirty="0">
                        <a:solidFill>
                          <a:sysClr val="windowText" lastClr="000000"/>
                        </a:solidFill>
                        <a:effectLst/>
                        <a:latin typeface="Arial"/>
                        <a:ea typeface="Times New Roman"/>
                        <a:cs typeface="Times New Roman"/>
                      </a:endParaRPr>
                    </a:p>
                  </a:txBody>
                  <a:tcPr marL="68580" marR="68580" marT="0" marB="0"/>
                </a:tc>
                <a:tc>
                  <a:txBody>
                    <a:bodyPr/>
                    <a:lstStyle/>
                    <a:p>
                      <a:pPr algn="ctr">
                        <a:lnSpc>
                          <a:spcPct val="150000"/>
                        </a:lnSpc>
                        <a:spcAft>
                          <a:spcPts val="0"/>
                        </a:spcAft>
                      </a:pPr>
                      <a:r>
                        <a:rPr lang="es-PA" sz="1100" dirty="0">
                          <a:effectLst/>
                        </a:rPr>
                        <a:t>CEMIG</a:t>
                      </a:r>
                      <a:endParaRPr lang="es-PA" sz="1100" b="1" dirty="0">
                        <a:solidFill>
                          <a:schemeClr val="tx1"/>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Grande</a:t>
                      </a:r>
                      <a:endParaRPr lang="es-PA" sz="11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Propiedad del Estado</a:t>
                      </a:r>
                      <a:endParaRPr lang="es-PA" sz="11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Suministro de Energía</a:t>
                      </a:r>
                      <a:endParaRPr lang="es-PA" sz="1100" b="1" dirty="0">
                        <a:effectLst/>
                        <a:latin typeface="Arial"/>
                        <a:ea typeface="Times New Roman"/>
                        <a:cs typeface="Times New Roman"/>
                      </a:endParaRPr>
                    </a:p>
                  </a:txBody>
                  <a:tcPr marL="68580" marR="68580" marT="0" marB="0" anchor="ctr"/>
                </a:tc>
              </a:tr>
              <a:tr h="480060">
                <a:tc>
                  <a:txBody>
                    <a:bodyPr/>
                    <a:lstStyle/>
                    <a:p>
                      <a:pPr algn="ctr">
                        <a:lnSpc>
                          <a:spcPct val="150000"/>
                        </a:lnSpc>
                        <a:spcAft>
                          <a:spcPts val="0"/>
                        </a:spcAft>
                      </a:pPr>
                      <a:r>
                        <a:rPr lang="es-PA" sz="1100" dirty="0" smtClean="0">
                          <a:solidFill>
                            <a:sysClr val="windowText" lastClr="000000"/>
                          </a:solidFill>
                          <a:effectLst/>
                        </a:rPr>
                        <a:t>2</a:t>
                      </a:r>
                      <a:endParaRPr lang="es-PA" sz="1100" b="1" dirty="0">
                        <a:solidFill>
                          <a:sysClr val="windowText" lastClr="000000"/>
                        </a:solidFill>
                        <a:effectLst/>
                        <a:latin typeface="Arial"/>
                        <a:ea typeface="Times New Roman"/>
                        <a:cs typeface="Times New Roman"/>
                      </a:endParaRPr>
                    </a:p>
                  </a:txBody>
                  <a:tcPr marL="68580" marR="68580" marT="0" marB="0"/>
                </a:tc>
                <a:tc>
                  <a:txBody>
                    <a:bodyPr/>
                    <a:lstStyle/>
                    <a:p>
                      <a:pPr algn="ctr">
                        <a:lnSpc>
                          <a:spcPct val="150000"/>
                        </a:lnSpc>
                        <a:spcAft>
                          <a:spcPts val="0"/>
                        </a:spcAft>
                      </a:pPr>
                      <a:r>
                        <a:rPr lang="es-PA" sz="1100" dirty="0">
                          <a:effectLst/>
                        </a:rPr>
                        <a:t>CESP</a:t>
                      </a:r>
                      <a:endParaRPr lang="es-PA" sz="1100" b="1" dirty="0">
                        <a:solidFill>
                          <a:schemeClr val="tx1"/>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Grande</a:t>
                      </a:r>
                      <a:endParaRPr lang="es-PA" sz="11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Propiedad del Estado</a:t>
                      </a:r>
                      <a:endParaRPr lang="es-PA" sz="11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Suministro de Energía</a:t>
                      </a:r>
                      <a:endParaRPr lang="es-PA" sz="1100" b="1" dirty="0">
                        <a:effectLst/>
                        <a:latin typeface="Arial"/>
                        <a:ea typeface="Times New Roman"/>
                        <a:cs typeface="Times New Roman"/>
                      </a:endParaRPr>
                    </a:p>
                  </a:txBody>
                  <a:tcPr marL="68580" marR="68580" marT="0" marB="0" anchor="ctr"/>
                </a:tc>
              </a:tr>
              <a:tr h="480060">
                <a:tc>
                  <a:txBody>
                    <a:bodyPr/>
                    <a:lstStyle/>
                    <a:p>
                      <a:pPr algn="ctr">
                        <a:lnSpc>
                          <a:spcPct val="150000"/>
                        </a:lnSpc>
                        <a:spcAft>
                          <a:spcPts val="0"/>
                        </a:spcAft>
                      </a:pPr>
                      <a:r>
                        <a:rPr lang="es-PA" sz="1100" dirty="0" smtClean="0">
                          <a:solidFill>
                            <a:sysClr val="windowText" lastClr="000000"/>
                          </a:solidFill>
                          <a:effectLst/>
                        </a:rPr>
                        <a:t>3</a:t>
                      </a:r>
                      <a:endParaRPr lang="es-PA" sz="1100" b="1" dirty="0">
                        <a:solidFill>
                          <a:sysClr val="windowText" lastClr="000000"/>
                        </a:solidFill>
                        <a:effectLst/>
                        <a:latin typeface="Arial"/>
                        <a:ea typeface="Times New Roman"/>
                        <a:cs typeface="Times New Roman"/>
                      </a:endParaRPr>
                    </a:p>
                  </a:txBody>
                  <a:tcPr marL="68580" marR="68580" marT="0" marB="0"/>
                </a:tc>
                <a:tc>
                  <a:txBody>
                    <a:bodyPr/>
                    <a:lstStyle/>
                    <a:p>
                      <a:pPr algn="ctr">
                        <a:lnSpc>
                          <a:spcPct val="150000"/>
                        </a:lnSpc>
                        <a:spcAft>
                          <a:spcPts val="0"/>
                        </a:spcAft>
                      </a:pPr>
                      <a:r>
                        <a:rPr lang="es-PA" sz="1100" dirty="0">
                          <a:effectLst/>
                        </a:rPr>
                        <a:t>COPEL</a:t>
                      </a:r>
                      <a:endParaRPr lang="es-PA" sz="1100" b="1" dirty="0">
                        <a:solidFill>
                          <a:schemeClr val="tx1"/>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a:effectLst/>
                        </a:rPr>
                        <a:t>Grande</a:t>
                      </a:r>
                      <a:endParaRPr lang="es-PA" sz="1100" b="1">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Privada</a:t>
                      </a:r>
                      <a:endParaRPr lang="es-PA" sz="11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Suministro de Energía</a:t>
                      </a:r>
                      <a:endParaRPr lang="es-PA" sz="1100" b="1" dirty="0">
                        <a:effectLst/>
                        <a:latin typeface="Arial"/>
                        <a:ea typeface="Times New Roman"/>
                        <a:cs typeface="Times New Roman"/>
                      </a:endParaRPr>
                    </a:p>
                  </a:txBody>
                  <a:tcPr marL="68580" marR="68580" marT="0" marB="0" anchor="ctr"/>
                </a:tc>
              </a:tr>
              <a:tr h="657463">
                <a:tc>
                  <a:txBody>
                    <a:bodyPr/>
                    <a:lstStyle/>
                    <a:p>
                      <a:pPr algn="ctr">
                        <a:lnSpc>
                          <a:spcPct val="150000"/>
                        </a:lnSpc>
                        <a:spcAft>
                          <a:spcPts val="0"/>
                        </a:spcAft>
                      </a:pPr>
                      <a:r>
                        <a:rPr lang="es-PA" sz="1100" dirty="0" smtClean="0">
                          <a:solidFill>
                            <a:sysClr val="windowText" lastClr="000000"/>
                          </a:solidFill>
                          <a:effectLst/>
                        </a:rPr>
                        <a:t>4</a:t>
                      </a:r>
                      <a:endParaRPr lang="es-PA" sz="1100" b="1" dirty="0">
                        <a:solidFill>
                          <a:sysClr val="windowText" lastClr="000000"/>
                        </a:solidFill>
                        <a:effectLst/>
                        <a:latin typeface="Arial"/>
                        <a:ea typeface="Times New Roman"/>
                        <a:cs typeface="Times New Roman"/>
                      </a:endParaRPr>
                    </a:p>
                  </a:txBody>
                  <a:tcPr marL="68580" marR="68580" marT="0" marB="0"/>
                </a:tc>
                <a:tc>
                  <a:txBody>
                    <a:bodyPr/>
                    <a:lstStyle/>
                    <a:p>
                      <a:pPr algn="ctr">
                        <a:lnSpc>
                          <a:spcPct val="150000"/>
                        </a:lnSpc>
                        <a:spcAft>
                          <a:spcPts val="0"/>
                        </a:spcAft>
                      </a:pPr>
                      <a:r>
                        <a:rPr lang="es-PA" sz="1100" dirty="0">
                          <a:effectLst/>
                        </a:rPr>
                        <a:t>EDP ENERGIAS DO BRASIL S.A.</a:t>
                      </a:r>
                      <a:endParaRPr lang="es-PA" sz="1100" b="1" dirty="0">
                        <a:solidFill>
                          <a:schemeClr val="tx1"/>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a:effectLst/>
                        </a:rPr>
                        <a:t>Grande</a:t>
                      </a:r>
                      <a:endParaRPr lang="es-PA" sz="1100" b="1">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Privada</a:t>
                      </a:r>
                      <a:endParaRPr lang="es-PA" sz="11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Suministro de Energía</a:t>
                      </a:r>
                      <a:endParaRPr lang="es-PA" sz="1100" b="1" dirty="0">
                        <a:effectLst/>
                        <a:latin typeface="Arial"/>
                        <a:ea typeface="Times New Roman"/>
                        <a:cs typeface="Times New Roman"/>
                      </a:endParaRPr>
                    </a:p>
                  </a:txBody>
                  <a:tcPr marL="68580" marR="68580" marT="0" marB="0" anchor="ctr"/>
                </a:tc>
              </a:tr>
              <a:tr h="1314927">
                <a:tc>
                  <a:txBody>
                    <a:bodyPr/>
                    <a:lstStyle/>
                    <a:p>
                      <a:pPr algn="ctr">
                        <a:lnSpc>
                          <a:spcPct val="150000"/>
                        </a:lnSpc>
                        <a:spcAft>
                          <a:spcPts val="0"/>
                        </a:spcAft>
                      </a:pPr>
                      <a:r>
                        <a:rPr lang="es-PA" sz="1100" dirty="0" smtClean="0">
                          <a:solidFill>
                            <a:sysClr val="windowText" lastClr="000000"/>
                          </a:solidFill>
                          <a:effectLst/>
                        </a:rPr>
                        <a:t>5</a:t>
                      </a:r>
                      <a:endParaRPr lang="es-PA" sz="1100" b="1" dirty="0">
                        <a:solidFill>
                          <a:sysClr val="windowText" lastClr="000000"/>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ELETROBRAS (CENTRAIS ELETRICAS BRASILEIRAS)</a:t>
                      </a:r>
                      <a:endParaRPr lang="es-PA" sz="1100" b="1" dirty="0">
                        <a:solidFill>
                          <a:schemeClr val="tx1"/>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b="0" dirty="0" smtClean="0">
                          <a:effectLst/>
                          <a:latin typeface="+mn-lt"/>
                          <a:ea typeface="+mn-ea"/>
                          <a:cs typeface="+mn-cs"/>
                        </a:rPr>
                        <a:t>Grande</a:t>
                      </a:r>
                      <a:endParaRPr lang="es-PA" sz="11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Privada</a:t>
                      </a:r>
                      <a:endParaRPr lang="es-PA" sz="11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Suministro de Energía</a:t>
                      </a:r>
                      <a:endParaRPr lang="es-PA" sz="1100" b="1" dirty="0">
                        <a:effectLst/>
                        <a:latin typeface="Arial"/>
                        <a:ea typeface="Times New Roman"/>
                        <a:cs typeface="Times New Roman"/>
                      </a:endParaRPr>
                    </a:p>
                  </a:txBody>
                  <a:tcPr marL="68580" marR="68580" marT="0" marB="0" anchor="ctr"/>
                </a:tc>
              </a:tr>
              <a:tr h="480060">
                <a:tc>
                  <a:txBody>
                    <a:bodyPr/>
                    <a:lstStyle/>
                    <a:p>
                      <a:pPr algn="ctr">
                        <a:lnSpc>
                          <a:spcPct val="150000"/>
                        </a:lnSpc>
                        <a:spcAft>
                          <a:spcPts val="0"/>
                        </a:spcAft>
                      </a:pPr>
                      <a:r>
                        <a:rPr lang="es-PA" sz="1100" dirty="0" smtClean="0">
                          <a:solidFill>
                            <a:sysClr val="windowText" lastClr="000000"/>
                          </a:solidFill>
                          <a:effectLst/>
                        </a:rPr>
                        <a:t>6</a:t>
                      </a:r>
                      <a:endParaRPr lang="es-PA" sz="1100" b="1" dirty="0">
                        <a:solidFill>
                          <a:sysClr val="windowText" lastClr="000000"/>
                        </a:solidFill>
                        <a:effectLst/>
                        <a:latin typeface="Arial"/>
                        <a:ea typeface="Times New Roman"/>
                        <a:cs typeface="Times New Roman"/>
                      </a:endParaRPr>
                    </a:p>
                  </a:txBody>
                  <a:tcPr marL="68580" marR="68580" marT="0" marB="0"/>
                </a:tc>
                <a:tc>
                  <a:txBody>
                    <a:bodyPr/>
                    <a:lstStyle/>
                    <a:p>
                      <a:pPr algn="ctr">
                        <a:lnSpc>
                          <a:spcPct val="150000"/>
                        </a:lnSpc>
                        <a:spcAft>
                          <a:spcPts val="0"/>
                        </a:spcAft>
                      </a:pPr>
                      <a:r>
                        <a:rPr lang="es-PA" sz="1100" dirty="0">
                          <a:effectLst/>
                        </a:rPr>
                        <a:t>ENDESA BRASIL</a:t>
                      </a:r>
                      <a:endParaRPr lang="es-PA" sz="1100" b="1" dirty="0">
                        <a:solidFill>
                          <a:schemeClr val="tx1"/>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a:effectLst/>
                        </a:rPr>
                        <a:t>Grande</a:t>
                      </a:r>
                      <a:endParaRPr lang="es-PA" sz="1100" b="1">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Subsidiaria</a:t>
                      </a:r>
                      <a:endParaRPr lang="es-PA" sz="11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Suministro de Energía</a:t>
                      </a:r>
                      <a:endParaRPr lang="es-PA" sz="1100" b="1" dirty="0">
                        <a:effectLst/>
                        <a:latin typeface="Arial"/>
                        <a:ea typeface="Times New Roman"/>
                        <a:cs typeface="Times New Roman"/>
                      </a:endParaRPr>
                    </a:p>
                  </a:txBody>
                  <a:tcPr marL="68580" marR="68580" marT="0" marB="0" anchor="ctr"/>
                </a:tc>
              </a:tr>
              <a:tr h="480060">
                <a:tc>
                  <a:txBody>
                    <a:bodyPr/>
                    <a:lstStyle/>
                    <a:p>
                      <a:pPr algn="ctr">
                        <a:lnSpc>
                          <a:spcPct val="150000"/>
                        </a:lnSpc>
                        <a:spcAft>
                          <a:spcPts val="0"/>
                        </a:spcAft>
                      </a:pPr>
                      <a:r>
                        <a:rPr lang="es-PA" sz="1100" dirty="0" smtClean="0">
                          <a:solidFill>
                            <a:sysClr val="windowText" lastClr="000000"/>
                          </a:solidFill>
                          <a:effectLst/>
                        </a:rPr>
                        <a:t>7</a:t>
                      </a:r>
                      <a:endParaRPr lang="es-PA" sz="1100" b="1" dirty="0">
                        <a:solidFill>
                          <a:sysClr val="windowText" lastClr="000000"/>
                        </a:solidFill>
                        <a:effectLst/>
                        <a:latin typeface="Arial"/>
                        <a:ea typeface="Times New Roman"/>
                        <a:cs typeface="Times New Roman"/>
                      </a:endParaRPr>
                    </a:p>
                  </a:txBody>
                  <a:tcPr marL="68580" marR="68580" marT="0" marB="0"/>
                </a:tc>
                <a:tc>
                  <a:txBody>
                    <a:bodyPr/>
                    <a:lstStyle/>
                    <a:p>
                      <a:pPr algn="ctr">
                        <a:lnSpc>
                          <a:spcPct val="150000"/>
                        </a:lnSpc>
                        <a:spcAft>
                          <a:spcPts val="0"/>
                        </a:spcAft>
                      </a:pPr>
                      <a:r>
                        <a:rPr lang="es-PA" sz="1100" dirty="0">
                          <a:effectLst/>
                        </a:rPr>
                        <a:t>ITAIPU BINACIONAL</a:t>
                      </a:r>
                      <a:endParaRPr lang="es-PA" sz="1100" b="1" dirty="0">
                        <a:solidFill>
                          <a:schemeClr val="tx1"/>
                        </a:solidFill>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Grande</a:t>
                      </a:r>
                      <a:endParaRPr lang="es-PA" sz="11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Propiedad del Estado</a:t>
                      </a:r>
                      <a:endParaRPr lang="es-PA" sz="1100" b="1" dirty="0">
                        <a:effectLst/>
                        <a:latin typeface="Arial"/>
                        <a:ea typeface="Times New Roman"/>
                        <a:cs typeface="Times New Roman"/>
                      </a:endParaRPr>
                    </a:p>
                  </a:txBody>
                  <a:tcPr marL="68580" marR="68580" marT="0" marB="0" anchor="ctr"/>
                </a:tc>
                <a:tc>
                  <a:txBody>
                    <a:bodyPr/>
                    <a:lstStyle/>
                    <a:p>
                      <a:pPr algn="ctr">
                        <a:lnSpc>
                          <a:spcPct val="150000"/>
                        </a:lnSpc>
                        <a:spcAft>
                          <a:spcPts val="0"/>
                        </a:spcAft>
                      </a:pPr>
                      <a:r>
                        <a:rPr lang="es-PA" sz="1100" dirty="0">
                          <a:effectLst/>
                        </a:rPr>
                        <a:t>Suministro de Energía</a:t>
                      </a:r>
                      <a:endParaRPr lang="es-PA" sz="1100" b="1" dirty="0">
                        <a:effectLst/>
                        <a:latin typeface="Arial"/>
                        <a:ea typeface="Times New Roman"/>
                        <a:cs typeface="Times New Roman"/>
                      </a:endParaRPr>
                    </a:p>
                  </a:txBody>
                  <a:tcPr marL="68580" marR="68580" marT="0" marB="0" anchor="ctr"/>
                </a:tc>
              </a:tr>
            </a:tbl>
          </a:graphicData>
        </a:graphic>
      </p:graphicFrame>
      <p:sp>
        <p:nvSpPr>
          <p:cNvPr id="3" name="2 Rectángulo"/>
          <p:cNvSpPr/>
          <p:nvPr/>
        </p:nvSpPr>
        <p:spPr>
          <a:xfrm>
            <a:off x="36184" y="735606"/>
            <a:ext cx="6192000" cy="54000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7" name="Shape 594"/>
          <p:cNvSpPr txBox="1"/>
          <p:nvPr/>
        </p:nvSpPr>
        <p:spPr>
          <a:xfrm>
            <a:off x="5758182" y="170091"/>
            <a:ext cx="3420240"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Resultados</a:t>
            </a:r>
            <a:endParaRPr lang="es-PA" sz="2400" dirty="0">
              <a:solidFill>
                <a:schemeClr val="tx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8726881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circle(ou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ircle(in)">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5868146" y="1338334"/>
            <a:ext cx="3888431" cy="693356"/>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lumMod val="75000"/>
                    <a:lumOff val="25000"/>
                  </a:schemeClr>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A" b="1" dirty="0" smtClean="0">
                <a:solidFill>
                  <a:srgbClr val="C00000"/>
                </a:solidFill>
                <a:latin typeface="Universitas Studii Salamantini" panose="02000503080000020004" pitchFamily="2" charset="0"/>
              </a:rPr>
              <a:t/>
            </a:r>
            <a:br>
              <a:rPr lang="es-PA" b="1" dirty="0" smtClean="0">
                <a:solidFill>
                  <a:srgbClr val="C00000"/>
                </a:solidFill>
                <a:latin typeface="Universitas Studii Salamantini" panose="02000503080000020004" pitchFamily="2" charset="0"/>
              </a:rPr>
            </a:br>
            <a:r>
              <a:rPr lang="es-PA" sz="1600" b="1" dirty="0" smtClean="0"/>
              <a:t>Ejemplo de empresa </a:t>
            </a:r>
          </a:p>
          <a:p>
            <a:pPr algn="ctr"/>
            <a:r>
              <a:rPr lang="es-PA" sz="1600" b="1" dirty="0" smtClean="0"/>
              <a:t>sostenible</a:t>
            </a:r>
            <a:endParaRPr lang="es-PA" sz="1600" b="1" dirty="0"/>
          </a:p>
          <a:p>
            <a:pPr algn="ctr"/>
            <a:endParaRPr lang="es-PA" b="1" dirty="0">
              <a:solidFill>
                <a:srgbClr val="C00000"/>
              </a:solidFill>
            </a:endParaRPr>
          </a:p>
        </p:txBody>
      </p:sp>
      <p:grpSp>
        <p:nvGrpSpPr>
          <p:cNvPr id="2112" name="2111 Grupo"/>
          <p:cNvGrpSpPr/>
          <p:nvPr/>
        </p:nvGrpSpPr>
        <p:grpSpPr>
          <a:xfrm>
            <a:off x="-41535" y="4927"/>
            <a:ext cx="6557751" cy="3322907"/>
            <a:chOff x="-41535" y="6570"/>
            <a:chExt cx="6557751" cy="4430542"/>
          </a:xfrm>
        </p:grpSpPr>
        <p:grpSp>
          <p:nvGrpSpPr>
            <p:cNvPr id="20" name="19 Grupo"/>
            <p:cNvGrpSpPr/>
            <p:nvPr/>
          </p:nvGrpSpPr>
          <p:grpSpPr>
            <a:xfrm>
              <a:off x="-41535" y="6570"/>
              <a:ext cx="6557751" cy="4430542"/>
              <a:chOff x="1187624" y="1340768"/>
              <a:chExt cx="6480720" cy="3960440"/>
            </a:xfrm>
          </p:grpSpPr>
          <p:grpSp>
            <p:nvGrpSpPr>
              <p:cNvPr id="21" name="20 Grupo"/>
              <p:cNvGrpSpPr/>
              <p:nvPr/>
            </p:nvGrpSpPr>
            <p:grpSpPr>
              <a:xfrm>
                <a:off x="1187624" y="1340768"/>
                <a:ext cx="6480720" cy="3960440"/>
                <a:chOff x="1907704" y="1340768"/>
                <a:chExt cx="5760640" cy="3307432"/>
              </a:xfrm>
              <a:effectLst/>
            </p:grpSpPr>
            <p:pic>
              <p:nvPicPr>
                <p:cNvPr id="25" name="24 Imagen" descr="C:\Users\Nathalia\Desktop\Máster en análisis avanzado de datos multivariantes\TFM\Figuras\Finales\CEMIG.jpg"/>
                <p:cNvPicPr/>
                <p:nvPr/>
              </p:nvPicPr>
              <p:blipFill rotWithShape="1">
                <a:blip r:embed="rId3">
                  <a:extLst>
                    <a:ext uri="{28A0092B-C50C-407E-A947-70E740481C1C}">
                      <a14:useLocalDpi xmlns:a14="http://schemas.microsoft.com/office/drawing/2010/main" val="0"/>
                    </a:ext>
                  </a:extLst>
                </a:blip>
                <a:srcRect l="7943" t="5185" r="12099"/>
                <a:stretch/>
              </p:blipFill>
              <p:spPr bwMode="auto">
                <a:xfrm>
                  <a:off x="1907704" y="1340768"/>
                  <a:ext cx="5760640" cy="3307432"/>
                </a:xfrm>
                <a:prstGeom prst="rect">
                  <a:avLst/>
                </a:prstGeom>
                <a:ln>
                  <a:solidFill>
                    <a:schemeClr val="tx1"/>
                  </a:solidFill>
                  <a:headEnd type="none" w="med" len="med"/>
                  <a:tailEnd type="triangle" w="med" len="med"/>
                </a:ln>
                <a:effectLst>
                  <a:softEdge rad="112500"/>
                </a:effectLst>
                <a:extLst>
                  <a:ext uri="{53640926-AAD7-44D8-BBD7-CCE9431645EC}">
                    <a14:shadowObscured xmlns:a14="http://schemas.microsoft.com/office/drawing/2010/main"/>
                  </a:ext>
                </a:extLst>
              </p:spPr>
            </p:pic>
            <p:pic>
              <p:nvPicPr>
                <p:cNvPr id="26"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419761" y="1581309"/>
                  <a:ext cx="1207204" cy="597926"/>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pSp>
          <p:sp>
            <p:nvSpPr>
              <p:cNvPr id="22" name="21 Rectángulo"/>
              <p:cNvSpPr/>
              <p:nvPr/>
            </p:nvSpPr>
            <p:spPr>
              <a:xfrm>
                <a:off x="1656328" y="1521168"/>
                <a:ext cx="5868000" cy="3411104"/>
              </a:xfrm>
              <a:prstGeom prst="rect">
                <a:avLst/>
              </a:prstGeom>
              <a:noFill/>
              <a:ln>
                <a:solidFill>
                  <a:schemeClr val="tx1"/>
                </a:solidFill>
                <a:headEnd type="none"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cxnSp>
            <p:nvCxnSpPr>
              <p:cNvPr id="23" name="22 Conector recto"/>
              <p:cNvCxnSpPr/>
              <p:nvPr/>
            </p:nvCxnSpPr>
            <p:spPr>
              <a:xfrm>
                <a:off x="4878032" y="1521168"/>
                <a:ext cx="0" cy="3420000"/>
              </a:xfrm>
              <a:prstGeom prst="line">
                <a:avLst/>
              </a:prstGeom>
              <a:ln>
                <a:headEnd type="none" w="med" len="med"/>
                <a:tailEnd type="triangle" w="med" len="med"/>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4" name="23 Conector recto"/>
              <p:cNvCxnSpPr/>
              <p:nvPr/>
            </p:nvCxnSpPr>
            <p:spPr>
              <a:xfrm>
                <a:off x="1656328" y="3537008"/>
                <a:ext cx="5868000" cy="0"/>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cxnSp>
          <p:nvCxnSpPr>
            <p:cNvPr id="27" name="26 Conector recto de flecha"/>
            <p:cNvCxnSpPr/>
            <p:nvPr/>
          </p:nvCxnSpPr>
          <p:spPr>
            <a:xfrm flipV="1">
              <a:off x="3905920" y="1089288"/>
              <a:ext cx="72000" cy="396000"/>
            </a:xfrm>
            <a:prstGeom prst="straightConnector1">
              <a:avLst/>
            </a:prstGeom>
            <a:ln w="19050">
              <a:solidFill>
                <a:srgbClr val="FF0000"/>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48" name="2047 Conector recto de flecha"/>
            <p:cNvCxnSpPr/>
            <p:nvPr/>
          </p:nvCxnSpPr>
          <p:spPr>
            <a:xfrm flipV="1">
              <a:off x="3941920" y="1196752"/>
              <a:ext cx="108000" cy="401006"/>
            </a:xfrm>
            <a:prstGeom prst="straightConnector1">
              <a:avLst/>
            </a:prstGeom>
            <a:ln w="19050">
              <a:solidFill>
                <a:schemeClr val="tx1"/>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51" name="2050 Conector recto de flecha"/>
            <p:cNvCxnSpPr/>
            <p:nvPr/>
          </p:nvCxnSpPr>
          <p:spPr>
            <a:xfrm flipV="1">
              <a:off x="3851920" y="1287288"/>
              <a:ext cx="54000" cy="377947"/>
            </a:xfrm>
            <a:prstGeom prst="straightConnector1">
              <a:avLst/>
            </a:prstGeom>
            <a:ln w="19050">
              <a:solidFill>
                <a:schemeClr val="tx1"/>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55" name="2054 Conector recto de flecha"/>
            <p:cNvCxnSpPr/>
            <p:nvPr/>
          </p:nvCxnSpPr>
          <p:spPr>
            <a:xfrm flipV="1">
              <a:off x="3812875" y="1491610"/>
              <a:ext cx="36000" cy="288000"/>
            </a:xfrm>
            <a:prstGeom prst="straightConnector1">
              <a:avLst/>
            </a:prstGeom>
            <a:ln w="19050">
              <a:solidFill>
                <a:schemeClr val="accent5">
                  <a:lumMod val="75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60" name="2059 Conector recto de flecha"/>
            <p:cNvCxnSpPr/>
            <p:nvPr/>
          </p:nvCxnSpPr>
          <p:spPr>
            <a:xfrm flipV="1">
              <a:off x="3851920" y="1844824"/>
              <a:ext cx="612000" cy="504000"/>
            </a:xfrm>
            <a:prstGeom prst="straightConnector1">
              <a:avLst/>
            </a:prstGeom>
            <a:ln w="19050">
              <a:solidFill>
                <a:srgbClr val="1F6F1B"/>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66" name="2065 Conector recto de flecha"/>
            <p:cNvCxnSpPr/>
            <p:nvPr/>
          </p:nvCxnSpPr>
          <p:spPr>
            <a:xfrm flipV="1">
              <a:off x="3941919" y="1988896"/>
              <a:ext cx="648000" cy="324000"/>
            </a:xfrm>
            <a:prstGeom prst="straightConnector1">
              <a:avLst/>
            </a:prstGeom>
            <a:ln w="19050">
              <a:solidFill>
                <a:srgbClr val="1F6F1B"/>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70" name="2069 Conector recto de flecha"/>
            <p:cNvCxnSpPr/>
            <p:nvPr/>
          </p:nvCxnSpPr>
          <p:spPr>
            <a:xfrm flipV="1">
              <a:off x="3875992" y="2380413"/>
              <a:ext cx="896202" cy="72000"/>
            </a:xfrm>
            <a:prstGeom prst="straightConnector1">
              <a:avLst/>
            </a:prstGeom>
            <a:ln w="19050">
              <a:solidFill>
                <a:schemeClr val="tx1"/>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73" name="2072 Conector recto de flecha"/>
            <p:cNvCxnSpPr/>
            <p:nvPr/>
          </p:nvCxnSpPr>
          <p:spPr>
            <a:xfrm flipV="1">
              <a:off x="4463920" y="2380413"/>
              <a:ext cx="1044184" cy="36000"/>
            </a:xfrm>
            <a:prstGeom prst="straightConnector1">
              <a:avLst/>
            </a:prstGeom>
            <a:ln w="19050">
              <a:solidFill>
                <a:srgbClr val="1F6F1B"/>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75" name="2074 Conector recto de flecha"/>
            <p:cNvCxnSpPr/>
            <p:nvPr/>
          </p:nvCxnSpPr>
          <p:spPr>
            <a:xfrm>
              <a:off x="3905920" y="2463502"/>
              <a:ext cx="1026120" cy="29394"/>
            </a:xfrm>
            <a:prstGeom prst="straightConnector1">
              <a:avLst/>
            </a:prstGeom>
            <a:ln w="19050">
              <a:solidFill>
                <a:srgbClr val="FF0000"/>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77" name="2076 Conector recto de flecha"/>
            <p:cNvCxnSpPr/>
            <p:nvPr/>
          </p:nvCxnSpPr>
          <p:spPr>
            <a:xfrm>
              <a:off x="3878920" y="2492896"/>
              <a:ext cx="1053120" cy="144016"/>
            </a:xfrm>
            <a:prstGeom prst="straightConnector1">
              <a:avLst/>
            </a:prstGeom>
            <a:ln w="19050">
              <a:solidFill>
                <a:srgbClr val="258220"/>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79" name="2078 Conector recto de flecha"/>
            <p:cNvCxnSpPr/>
            <p:nvPr/>
          </p:nvCxnSpPr>
          <p:spPr>
            <a:xfrm>
              <a:off x="2771800" y="1437323"/>
              <a:ext cx="504056" cy="551573"/>
            </a:xfrm>
            <a:prstGeom prst="straightConnector1">
              <a:avLst/>
            </a:prstGeom>
            <a:ln w="19050">
              <a:solidFill>
                <a:srgbClr val="FF0000"/>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81" name="2080 Conector recto de flecha"/>
            <p:cNvCxnSpPr/>
            <p:nvPr/>
          </p:nvCxnSpPr>
          <p:spPr>
            <a:xfrm>
              <a:off x="2483768" y="2121359"/>
              <a:ext cx="917846" cy="259054"/>
            </a:xfrm>
            <a:prstGeom prst="straightConnector1">
              <a:avLst/>
            </a:prstGeom>
            <a:ln w="19050">
              <a:solidFill>
                <a:srgbClr val="FF0000"/>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87" name="2086 Conector recto de flecha"/>
            <p:cNvCxnSpPr/>
            <p:nvPr/>
          </p:nvCxnSpPr>
          <p:spPr>
            <a:xfrm>
              <a:off x="4013924" y="2654877"/>
              <a:ext cx="810112" cy="504000"/>
            </a:xfrm>
            <a:prstGeom prst="straightConnector1">
              <a:avLst/>
            </a:prstGeom>
            <a:ln w="19050">
              <a:solidFill>
                <a:srgbClr val="1F6F1B"/>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90" name="2089 Conector recto de flecha"/>
            <p:cNvCxnSpPr/>
            <p:nvPr/>
          </p:nvCxnSpPr>
          <p:spPr>
            <a:xfrm>
              <a:off x="3692738" y="2463502"/>
              <a:ext cx="573181" cy="288000"/>
            </a:xfrm>
            <a:prstGeom prst="straightConnector1">
              <a:avLst/>
            </a:prstGeom>
            <a:ln w="19050">
              <a:solidFill>
                <a:schemeClr val="tx1"/>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92" name="2091 Conector recto de flecha"/>
            <p:cNvCxnSpPr/>
            <p:nvPr/>
          </p:nvCxnSpPr>
          <p:spPr>
            <a:xfrm>
              <a:off x="3692738" y="2478199"/>
              <a:ext cx="756000" cy="540000"/>
            </a:xfrm>
            <a:prstGeom prst="straightConnector1">
              <a:avLst/>
            </a:prstGeom>
            <a:ln w="19050">
              <a:solidFill>
                <a:schemeClr val="accent3">
                  <a:lumMod val="50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94" name="2093 Conector recto de flecha"/>
            <p:cNvCxnSpPr/>
            <p:nvPr/>
          </p:nvCxnSpPr>
          <p:spPr>
            <a:xfrm flipV="1">
              <a:off x="3692738" y="2250887"/>
              <a:ext cx="183254" cy="201526"/>
            </a:xfrm>
            <a:prstGeom prst="straightConnector1">
              <a:avLst/>
            </a:prstGeom>
            <a:ln w="19050">
              <a:solidFill>
                <a:schemeClr val="accent3">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97" name="2096 Conector recto de flecha"/>
            <p:cNvCxnSpPr/>
            <p:nvPr/>
          </p:nvCxnSpPr>
          <p:spPr>
            <a:xfrm flipV="1">
              <a:off x="3692738" y="2312896"/>
              <a:ext cx="378000" cy="139518"/>
            </a:xfrm>
            <a:prstGeom prst="straightConnector1">
              <a:avLst/>
            </a:prstGeom>
            <a:ln w="19050">
              <a:solidFill>
                <a:schemeClr val="accent3">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00" name="2099 Conector recto de flecha"/>
            <p:cNvCxnSpPr/>
            <p:nvPr/>
          </p:nvCxnSpPr>
          <p:spPr>
            <a:xfrm>
              <a:off x="3779912" y="2564903"/>
              <a:ext cx="288000" cy="360000"/>
            </a:xfrm>
            <a:prstGeom prst="straightConnector1">
              <a:avLst/>
            </a:prstGeom>
            <a:ln w="19050">
              <a:solidFill>
                <a:schemeClr val="accent5">
                  <a:lumMod val="75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07" name="2106 Conector recto de flecha"/>
            <p:cNvCxnSpPr/>
            <p:nvPr/>
          </p:nvCxnSpPr>
          <p:spPr>
            <a:xfrm>
              <a:off x="3784365" y="2564904"/>
              <a:ext cx="91627" cy="179999"/>
            </a:xfrm>
            <a:prstGeom prst="straightConnector1">
              <a:avLst/>
            </a:prstGeom>
            <a:ln w="19050">
              <a:solidFill>
                <a:schemeClr val="accent5">
                  <a:lumMod val="75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113" name="2112 Elipse"/>
          <p:cNvSpPr/>
          <p:nvPr/>
        </p:nvSpPr>
        <p:spPr>
          <a:xfrm>
            <a:off x="4788024" y="2301721"/>
            <a:ext cx="972100" cy="324035"/>
          </a:xfrm>
          <a:prstGeom prst="ellipse">
            <a:avLst/>
          </a:prstGeom>
          <a:noFill/>
          <a:ln w="285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2114" name="2113 Elipse"/>
          <p:cNvSpPr/>
          <p:nvPr/>
        </p:nvSpPr>
        <p:spPr>
          <a:xfrm>
            <a:off x="5652120" y="1572618"/>
            <a:ext cx="864096" cy="351060"/>
          </a:xfrm>
          <a:prstGeom prst="ellipse">
            <a:avLst/>
          </a:prstGeom>
          <a:noFill/>
          <a:ln w="28575">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2115" name="2114 Elipse"/>
          <p:cNvSpPr/>
          <p:nvPr/>
        </p:nvSpPr>
        <p:spPr>
          <a:xfrm>
            <a:off x="5652120" y="847318"/>
            <a:ext cx="864096" cy="351001"/>
          </a:xfrm>
          <a:prstGeom prst="ellipse">
            <a:avLst/>
          </a:prstGeom>
          <a:noFill/>
          <a:ln w="28575">
            <a:solidFill>
              <a:srgbClr val="1F6F1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pic>
        <p:nvPicPr>
          <p:cNvPr id="211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50000" b="4071"/>
          <a:stretch/>
        </p:blipFill>
        <p:spPr bwMode="auto">
          <a:xfrm>
            <a:off x="0" y="3212901"/>
            <a:ext cx="9144000" cy="19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18"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26604" t="50000" r="20967" b="4081"/>
          <a:stretch/>
        </p:blipFill>
        <p:spPr bwMode="auto">
          <a:xfrm>
            <a:off x="2465040" y="3273828"/>
            <a:ext cx="4267201" cy="183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34 Flecha derecha"/>
          <p:cNvSpPr/>
          <p:nvPr/>
        </p:nvSpPr>
        <p:spPr>
          <a:xfrm>
            <a:off x="737584" y="2441600"/>
            <a:ext cx="2538272" cy="458628"/>
          </a:xfrm>
          <a:prstGeom prst="rightArrow">
            <a:avLst/>
          </a:prstGeom>
          <a:effectLst>
            <a:glow rad="1397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A" b="1" dirty="0" smtClean="0">
                <a:solidFill>
                  <a:sysClr val="windowText" lastClr="000000"/>
                </a:solidFill>
              </a:rPr>
              <a:t>Mayor Sostenibilidad</a:t>
            </a:r>
            <a:endParaRPr lang="es-PA" b="1" dirty="0">
              <a:solidFill>
                <a:sysClr val="windowText" lastClr="000000"/>
              </a:solidFill>
            </a:endParaRPr>
          </a:p>
        </p:txBody>
      </p:sp>
      <p:sp>
        <p:nvSpPr>
          <p:cNvPr id="36" name="Shape 594"/>
          <p:cNvSpPr txBox="1"/>
          <p:nvPr/>
        </p:nvSpPr>
        <p:spPr>
          <a:xfrm>
            <a:off x="6354333" y="411510"/>
            <a:ext cx="2250115"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Resultados</a:t>
            </a:r>
            <a:endParaRPr lang="es-PA" sz="2400" dirty="0">
              <a:solidFill>
                <a:schemeClr val="tx1"/>
              </a:solidFill>
              <a:latin typeface="Source Sans Pro"/>
              <a:ea typeface="Source Sans Pro"/>
              <a:cs typeface="Source Sans Pro"/>
              <a:sym typeface="Source Sans Pro"/>
            </a:endParaRPr>
          </a:p>
        </p:txBody>
      </p:sp>
      <p:pic>
        <p:nvPicPr>
          <p:cNvPr id="37" name="Picture 4" descr="http://www.dicyt.com/data/79/39879_me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4228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13"/>
                                        </p:tgtEl>
                                        <p:attrNameLst>
                                          <p:attrName>style.visibility</p:attrName>
                                        </p:attrNameLst>
                                      </p:cBhvr>
                                      <p:to>
                                        <p:strVal val="visible"/>
                                      </p:to>
                                    </p:set>
                                    <p:animEffect transition="in" filter="circle(in)">
                                      <p:cBhvr>
                                        <p:cTn id="7" dur="500"/>
                                        <p:tgtEl>
                                          <p:spTgt spid="2113"/>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2114"/>
                                        </p:tgtEl>
                                        <p:attrNameLst>
                                          <p:attrName>style.visibility</p:attrName>
                                        </p:attrNameLst>
                                      </p:cBhvr>
                                      <p:to>
                                        <p:strVal val="visible"/>
                                      </p:to>
                                    </p:set>
                                    <p:animEffect transition="in" filter="circle(in)">
                                      <p:cBhvr>
                                        <p:cTn id="11" dur="500"/>
                                        <p:tgtEl>
                                          <p:spTgt spid="2114"/>
                                        </p:tgtEl>
                                      </p:cBhvr>
                                    </p:animEffect>
                                  </p:childTnLst>
                                </p:cTn>
                              </p:par>
                            </p:childTnLst>
                          </p:cTn>
                        </p:par>
                        <p:par>
                          <p:cTn id="12" fill="hold">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2115"/>
                                        </p:tgtEl>
                                        <p:attrNameLst>
                                          <p:attrName>style.visibility</p:attrName>
                                        </p:attrNameLst>
                                      </p:cBhvr>
                                      <p:to>
                                        <p:strVal val="visible"/>
                                      </p:to>
                                    </p:set>
                                    <p:animEffect transition="in" filter="circle(in)">
                                      <p:cBhvr>
                                        <p:cTn id="15" dur="500"/>
                                        <p:tgtEl>
                                          <p:spTgt spid="2115"/>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117"/>
                                        </p:tgtEl>
                                        <p:attrNameLst>
                                          <p:attrName>style.visibility</p:attrName>
                                        </p:attrNameLst>
                                      </p:cBhvr>
                                      <p:to>
                                        <p:strVal val="visible"/>
                                      </p:to>
                                    </p:set>
                                    <p:animEffect transition="in" filter="circle(in)">
                                      <p:cBhvr>
                                        <p:cTn id="20" dur="2000"/>
                                        <p:tgtEl>
                                          <p:spTgt spid="211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2117"/>
                                        </p:tgtEl>
                                      </p:cBhvr>
                                    </p:animEffect>
                                    <p:set>
                                      <p:cBhvr>
                                        <p:cTn id="25" dur="1" fill="hold">
                                          <p:stCondLst>
                                            <p:cond delay="499"/>
                                          </p:stCondLst>
                                        </p:cTn>
                                        <p:tgtEl>
                                          <p:spTgt spid="2117"/>
                                        </p:tgtEl>
                                        <p:attrNameLst>
                                          <p:attrName>style.visibility</p:attrName>
                                        </p:attrNameLst>
                                      </p:cBhvr>
                                      <p:to>
                                        <p:strVal val="hidden"/>
                                      </p:to>
                                    </p:set>
                                  </p:childTnLst>
                                </p:cTn>
                              </p:par>
                              <p:par>
                                <p:cTn id="26" presetID="6" presetClass="entr" presetSubtype="32" fill="hold" nodeType="withEffect">
                                  <p:stCondLst>
                                    <p:cond delay="0"/>
                                  </p:stCondLst>
                                  <p:childTnLst>
                                    <p:set>
                                      <p:cBhvr>
                                        <p:cTn id="27" dur="1" fill="hold">
                                          <p:stCondLst>
                                            <p:cond delay="0"/>
                                          </p:stCondLst>
                                        </p:cTn>
                                        <p:tgtEl>
                                          <p:spTgt spid="2118"/>
                                        </p:tgtEl>
                                        <p:attrNameLst>
                                          <p:attrName>style.visibility</p:attrName>
                                        </p:attrNameLst>
                                      </p:cBhvr>
                                      <p:to>
                                        <p:strVal val="visible"/>
                                      </p:to>
                                    </p:set>
                                    <p:animEffect transition="in" filter="circle(out)">
                                      <p:cBhvr>
                                        <p:cTn id="28" dur="2000"/>
                                        <p:tgtEl>
                                          <p:spTgt spid="2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3" grpId="0" animBg="1"/>
      <p:bldP spid="2114" grpId="0" animBg="1"/>
      <p:bldP spid="21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07504" y="284044"/>
            <a:ext cx="576064" cy="415498"/>
          </a:xfrm>
          <a:prstGeom prst="rect">
            <a:avLst/>
          </a:prstGeom>
          <a:noFill/>
        </p:spPr>
        <p:txBody>
          <a:bodyPr wrap="square" rtlCol="0">
            <a:spAutoFit/>
          </a:bodyPr>
          <a:lstStyle/>
          <a:p>
            <a:pPr algn="ctr"/>
            <a:r>
              <a:rPr lang="es-ES" sz="1000" b="1" dirty="0" smtClean="0">
                <a:solidFill>
                  <a:schemeClr val="tx1"/>
                </a:solidFill>
              </a:rPr>
              <a:t>PCA</a:t>
            </a:r>
          </a:p>
          <a:p>
            <a:pPr algn="ctr"/>
            <a:r>
              <a:rPr lang="es-ES" sz="1000" b="1" dirty="0" smtClean="0">
                <a:solidFill>
                  <a:schemeClr val="tx1"/>
                </a:solidFill>
              </a:rPr>
              <a:t>(1901)</a:t>
            </a:r>
            <a:endParaRPr lang="en-GB" sz="1000" b="1" dirty="0">
              <a:solidFill>
                <a:schemeClr val="tx1"/>
              </a:solidFill>
            </a:endParaRPr>
          </a:p>
        </p:txBody>
      </p:sp>
      <p:grpSp>
        <p:nvGrpSpPr>
          <p:cNvPr id="39" name="38 Grupo"/>
          <p:cNvGrpSpPr/>
          <p:nvPr/>
        </p:nvGrpSpPr>
        <p:grpSpPr>
          <a:xfrm>
            <a:off x="647568" y="123478"/>
            <a:ext cx="328388" cy="4320480"/>
            <a:chOff x="647568" y="123478"/>
            <a:chExt cx="328388" cy="4320480"/>
          </a:xfrm>
        </p:grpSpPr>
        <p:grpSp>
          <p:nvGrpSpPr>
            <p:cNvPr id="15" name="14 Grupo"/>
            <p:cNvGrpSpPr/>
            <p:nvPr/>
          </p:nvGrpSpPr>
          <p:grpSpPr>
            <a:xfrm>
              <a:off x="647568" y="123478"/>
              <a:ext cx="324032" cy="4320480"/>
              <a:chOff x="647568" y="123478"/>
              <a:chExt cx="324032" cy="4320480"/>
            </a:xfrm>
          </p:grpSpPr>
          <p:grpSp>
            <p:nvGrpSpPr>
              <p:cNvPr id="12" name="11 Grupo"/>
              <p:cNvGrpSpPr/>
              <p:nvPr/>
            </p:nvGrpSpPr>
            <p:grpSpPr>
              <a:xfrm>
                <a:off x="647568" y="123478"/>
                <a:ext cx="324032" cy="4320480"/>
                <a:chOff x="359536" y="123478"/>
                <a:chExt cx="324032" cy="4320480"/>
              </a:xfrm>
            </p:grpSpPr>
            <p:sp>
              <p:nvSpPr>
                <p:cNvPr id="6" name="5 Rectángulo"/>
                <p:cNvSpPr/>
                <p:nvPr/>
              </p:nvSpPr>
              <p:spPr>
                <a:xfrm>
                  <a:off x="359536" y="267494"/>
                  <a:ext cx="36000" cy="4176464"/>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9 Rectángulo"/>
                <p:cNvSpPr/>
                <p:nvPr/>
              </p:nvSpPr>
              <p:spPr>
                <a:xfrm>
                  <a:off x="359536" y="26749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7 CuadroTexto"/>
                <p:cNvSpPr txBox="1"/>
                <p:nvPr/>
              </p:nvSpPr>
              <p:spPr>
                <a:xfrm>
                  <a:off x="391180" y="123478"/>
                  <a:ext cx="292388" cy="307777"/>
                </a:xfrm>
                <a:prstGeom prst="rect">
                  <a:avLst/>
                </a:prstGeom>
                <a:noFill/>
              </p:spPr>
              <p:txBody>
                <a:bodyPr vert="vert270" wrap="square" rtlCol="0">
                  <a:spAutoFit/>
                </a:bodyPr>
                <a:lstStyle/>
                <a:p>
                  <a:r>
                    <a:rPr lang="es-ES" sz="700" dirty="0" smtClean="0"/>
                    <a:t>1900</a:t>
                  </a:r>
                  <a:endParaRPr lang="en-GB" sz="700" dirty="0"/>
                </a:p>
              </p:txBody>
            </p:sp>
          </p:grpSp>
          <p:sp>
            <p:nvSpPr>
              <p:cNvPr id="17" name="16 Rectángulo"/>
              <p:cNvSpPr/>
              <p:nvPr/>
            </p:nvSpPr>
            <p:spPr>
              <a:xfrm>
                <a:off x="647568" y="62753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0" name="19 Rectángulo"/>
              <p:cNvSpPr/>
              <p:nvPr/>
            </p:nvSpPr>
            <p:spPr>
              <a:xfrm>
                <a:off x="647568" y="98757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21 Rectángulo"/>
              <p:cNvSpPr/>
              <p:nvPr/>
            </p:nvSpPr>
            <p:spPr>
              <a:xfrm>
                <a:off x="647568" y="134761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22 Rectángulo"/>
              <p:cNvSpPr/>
              <p:nvPr/>
            </p:nvSpPr>
            <p:spPr>
              <a:xfrm>
                <a:off x="647568" y="170765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 name="23 Rectángulo"/>
              <p:cNvSpPr/>
              <p:nvPr/>
            </p:nvSpPr>
            <p:spPr>
              <a:xfrm>
                <a:off x="647568" y="2139702"/>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5" name="24 Rectángulo"/>
              <p:cNvSpPr/>
              <p:nvPr/>
            </p:nvSpPr>
            <p:spPr>
              <a:xfrm>
                <a:off x="647568" y="2571758"/>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6" name="25 Rectángulo"/>
              <p:cNvSpPr/>
              <p:nvPr/>
            </p:nvSpPr>
            <p:spPr>
              <a:xfrm>
                <a:off x="647568" y="3003806"/>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7" name="26 Rectángulo"/>
              <p:cNvSpPr/>
              <p:nvPr/>
            </p:nvSpPr>
            <p:spPr>
              <a:xfrm>
                <a:off x="647568" y="343585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8" name="27 Rectángulo"/>
              <p:cNvSpPr/>
              <p:nvPr/>
            </p:nvSpPr>
            <p:spPr>
              <a:xfrm>
                <a:off x="647568" y="3939910"/>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9" name="28 Rectángulo"/>
              <p:cNvSpPr/>
              <p:nvPr/>
            </p:nvSpPr>
            <p:spPr>
              <a:xfrm>
                <a:off x="647568" y="4371958"/>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2" name="31 CuadroTexto"/>
            <p:cNvSpPr txBox="1"/>
            <p:nvPr/>
          </p:nvSpPr>
          <p:spPr>
            <a:xfrm>
              <a:off x="683568" y="1995686"/>
              <a:ext cx="292388" cy="307777"/>
            </a:xfrm>
            <a:prstGeom prst="rect">
              <a:avLst/>
            </a:prstGeom>
            <a:noFill/>
          </p:spPr>
          <p:txBody>
            <a:bodyPr vert="vert270" wrap="square" rtlCol="0">
              <a:spAutoFit/>
            </a:bodyPr>
            <a:lstStyle/>
            <a:p>
              <a:r>
                <a:rPr lang="es-ES" sz="700" dirty="0" smtClean="0"/>
                <a:t>1950</a:t>
              </a:r>
              <a:endParaRPr lang="en-GB" sz="700" dirty="0"/>
            </a:p>
          </p:txBody>
        </p:sp>
        <p:sp>
          <p:nvSpPr>
            <p:cNvPr id="33" name="32 CuadroTexto"/>
            <p:cNvSpPr txBox="1"/>
            <p:nvPr/>
          </p:nvSpPr>
          <p:spPr>
            <a:xfrm>
              <a:off x="679212" y="3776141"/>
              <a:ext cx="292388" cy="307777"/>
            </a:xfrm>
            <a:prstGeom prst="rect">
              <a:avLst/>
            </a:prstGeom>
            <a:noFill/>
          </p:spPr>
          <p:txBody>
            <a:bodyPr vert="vert270" wrap="square" rtlCol="0">
              <a:spAutoFit/>
            </a:bodyPr>
            <a:lstStyle/>
            <a:p>
              <a:r>
                <a:rPr lang="es-ES" sz="700" dirty="0" smtClean="0"/>
                <a:t>2000</a:t>
              </a:r>
              <a:endParaRPr lang="en-GB" sz="700" dirty="0"/>
            </a:p>
          </p:txBody>
        </p:sp>
      </p:grpSp>
      <p:sp>
        <p:nvSpPr>
          <p:cNvPr id="35" name="34 CuadroTexto"/>
          <p:cNvSpPr txBox="1"/>
          <p:nvPr/>
        </p:nvSpPr>
        <p:spPr>
          <a:xfrm>
            <a:off x="107504" y="1275606"/>
            <a:ext cx="576064" cy="553998"/>
          </a:xfrm>
          <a:prstGeom prst="rect">
            <a:avLst/>
          </a:prstGeom>
          <a:noFill/>
        </p:spPr>
        <p:txBody>
          <a:bodyPr wrap="square" rtlCol="0">
            <a:spAutoFit/>
          </a:bodyPr>
          <a:lstStyle/>
          <a:p>
            <a:pPr algn="ctr"/>
            <a:r>
              <a:rPr lang="es-ES" sz="1000" b="1" dirty="0" smtClean="0">
                <a:solidFill>
                  <a:schemeClr val="tx1"/>
                </a:solidFill>
              </a:rPr>
              <a:t>PCA</a:t>
            </a:r>
          </a:p>
          <a:p>
            <a:pPr algn="ctr"/>
            <a:r>
              <a:rPr lang="es-ES" sz="1000" b="1" dirty="0" smtClean="0">
                <a:solidFill>
                  <a:schemeClr val="tx1"/>
                </a:solidFill>
              </a:rPr>
              <a:t>(1933)</a:t>
            </a:r>
          </a:p>
          <a:p>
            <a:pPr algn="ctr"/>
            <a:r>
              <a:rPr lang="es-ES" sz="1000" b="1" dirty="0" smtClean="0">
                <a:solidFill>
                  <a:schemeClr val="tx1"/>
                </a:solidFill>
              </a:rPr>
              <a:t>(1936)</a:t>
            </a:r>
            <a:endParaRPr lang="en-GB" sz="1000" b="1" dirty="0">
              <a:solidFill>
                <a:schemeClr val="tx1"/>
              </a:solidFill>
            </a:endParaRPr>
          </a:p>
        </p:txBody>
      </p:sp>
      <p:cxnSp>
        <p:nvCxnSpPr>
          <p:cNvPr id="38" name="37 Conector recto"/>
          <p:cNvCxnSpPr/>
          <p:nvPr/>
        </p:nvCxnSpPr>
        <p:spPr>
          <a:xfrm>
            <a:off x="575576" y="411510"/>
            <a:ext cx="1800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40 Conector recto"/>
          <p:cNvCxnSpPr/>
          <p:nvPr/>
        </p:nvCxnSpPr>
        <p:spPr>
          <a:xfrm>
            <a:off x="575576" y="1635646"/>
            <a:ext cx="1800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41 Conector recto"/>
          <p:cNvCxnSpPr/>
          <p:nvPr/>
        </p:nvCxnSpPr>
        <p:spPr>
          <a:xfrm>
            <a:off x="575576" y="1707654"/>
            <a:ext cx="180000" cy="0"/>
          </a:xfrm>
          <a:prstGeom prst="line">
            <a:avLst/>
          </a:prstGeom>
        </p:spPr>
        <p:style>
          <a:lnRef idx="2">
            <a:schemeClr val="accent6"/>
          </a:lnRef>
          <a:fillRef idx="0">
            <a:schemeClr val="accent6"/>
          </a:fillRef>
          <a:effectRef idx="1">
            <a:schemeClr val="accent6"/>
          </a:effectRef>
          <a:fontRef idx="minor">
            <a:schemeClr val="tx1"/>
          </a:fontRef>
        </p:style>
      </p:cxnSp>
      <p:sp>
        <p:nvSpPr>
          <p:cNvPr id="45" name="Shape 467"/>
          <p:cNvSpPr txBox="1">
            <a:spLocks/>
          </p:cNvSpPr>
          <p:nvPr/>
        </p:nvSpPr>
        <p:spPr>
          <a:xfrm>
            <a:off x="2339752" y="-164554"/>
            <a:ext cx="4278813" cy="71713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smtClean="0">
                <a:solidFill>
                  <a:schemeClr val="tx1"/>
                </a:solidFill>
              </a:rPr>
              <a:t>2. Biplots</a:t>
            </a:r>
            <a:endParaRPr lang="en" sz="2400" dirty="0">
              <a:solidFill>
                <a:schemeClr val="tx1"/>
              </a:solidFill>
            </a:endParaRPr>
          </a:p>
        </p:txBody>
      </p:sp>
      <p:pic>
        <p:nvPicPr>
          <p:cNvPr id="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146" y="555526"/>
            <a:ext cx="1580654" cy="20920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7" name="Shape 594"/>
          <p:cNvSpPr txBox="1"/>
          <p:nvPr/>
        </p:nvSpPr>
        <p:spPr>
          <a:xfrm>
            <a:off x="2195735" y="483518"/>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Antecedentes</a:t>
            </a:r>
            <a:endParaRPr lang="es-PA" sz="2400" dirty="0">
              <a:solidFill>
                <a:schemeClr val="tx1"/>
              </a:solidFill>
              <a:latin typeface="Source Sans Pro"/>
              <a:ea typeface="Source Sans Pro"/>
              <a:cs typeface="Source Sans Pro"/>
              <a:sym typeface="Source Sans Pro"/>
            </a:endParaRPr>
          </a:p>
        </p:txBody>
      </p:sp>
      <p:sp>
        <p:nvSpPr>
          <p:cNvPr id="48" name="Rectangle 12"/>
          <p:cNvSpPr>
            <a:spLocks noChangeArrowheads="1"/>
          </p:cNvSpPr>
          <p:nvPr/>
        </p:nvSpPr>
        <p:spPr bwMode="auto">
          <a:xfrm>
            <a:off x="2843808" y="1329030"/>
            <a:ext cx="587560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65" charset="0"/>
                <a:ea typeface="Geneva" pitchFamily="-65" charset="-128"/>
              </a:defRPr>
            </a:lvl1pPr>
            <a:lvl2pPr marL="37931725" indent="-37474525">
              <a:defRPr sz="2400">
                <a:solidFill>
                  <a:schemeClr val="tx1"/>
                </a:solidFill>
                <a:latin typeface="Times" pitchFamily="-65" charset="0"/>
                <a:ea typeface="Geneva" pitchFamily="-65" charset="-128"/>
              </a:defRPr>
            </a:lvl2pPr>
            <a:lvl3pPr>
              <a:defRPr sz="2400">
                <a:solidFill>
                  <a:schemeClr val="tx1"/>
                </a:solidFill>
                <a:latin typeface="Times" pitchFamily="-65" charset="0"/>
                <a:ea typeface="Geneva" pitchFamily="-65" charset="-128"/>
              </a:defRPr>
            </a:lvl3pPr>
            <a:lvl4pPr>
              <a:defRPr sz="2400">
                <a:solidFill>
                  <a:schemeClr val="tx1"/>
                </a:solidFill>
                <a:latin typeface="Times" pitchFamily="-65" charset="0"/>
                <a:ea typeface="Geneva" pitchFamily="-65" charset="-128"/>
              </a:defRPr>
            </a:lvl4pPr>
            <a:lvl5pPr>
              <a:defRPr sz="2400">
                <a:solidFill>
                  <a:schemeClr val="tx1"/>
                </a:solidFill>
                <a:latin typeface="Times" pitchFamily="-65" charset="0"/>
                <a:ea typeface="Geneva" pitchFamily="-65" charset="-128"/>
              </a:defRPr>
            </a:lvl5pPr>
            <a:lvl6pPr marL="457200" eaLnBrk="0" fontAlgn="base" hangingPunct="0">
              <a:spcBef>
                <a:spcPct val="0"/>
              </a:spcBef>
              <a:spcAft>
                <a:spcPct val="0"/>
              </a:spcAft>
              <a:defRPr sz="2400">
                <a:solidFill>
                  <a:schemeClr val="tx1"/>
                </a:solidFill>
                <a:latin typeface="Times" pitchFamily="-65" charset="0"/>
                <a:ea typeface="Geneva" pitchFamily="-65" charset="-128"/>
              </a:defRPr>
            </a:lvl6pPr>
            <a:lvl7pPr marL="914400" eaLnBrk="0" fontAlgn="base" hangingPunct="0">
              <a:spcBef>
                <a:spcPct val="0"/>
              </a:spcBef>
              <a:spcAft>
                <a:spcPct val="0"/>
              </a:spcAft>
              <a:defRPr sz="2400">
                <a:solidFill>
                  <a:schemeClr val="tx1"/>
                </a:solidFill>
                <a:latin typeface="Times" pitchFamily="-65" charset="0"/>
                <a:ea typeface="Geneva" pitchFamily="-65" charset="-128"/>
              </a:defRPr>
            </a:lvl7pPr>
            <a:lvl8pPr marL="1371600" eaLnBrk="0" fontAlgn="base" hangingPunct="0">
              <a:spcBef>
                <a:spcPct val="0"/>
              </a:spcBef>
              <a:spcAft>
                <a:spcPct val="0"/>
              </a:spcAft>
              <a:defRPr sz="2400">
                <a:solidFill>
                  <a:schemeClr val="tx1"/>
                </a:solidFill>
                <a:latin typeface="Times" pitchFamily="-65" charset="0"/>
                <a:ea typeface="Geneva" pitchFamily="-65" charset="-128"/>
              </a:defRPr>
            </a:lvl8pPr>
            <a:lvl9pPr marL="1828800" eaLnBrk="0" fontAlgn="base" hangingPunct="0">
              <a:spcBef>
                <a:spcPct val="0"/>
              </a:spcBef>
              <a:spcAft>
                <a:spcPct val="0"/>
              </a:spcAft>
              <a:defRPr sz="2400">
                <a:solidFill>
                  <a:schemeClr val="tx1"/>
                </a:solidFill>
                <a:latin typeface="Times" pitchFamily="-65" charset="0"/>
                <a:ea typeface="Geneva" pitchFamily="-65" charset="-128"/>
              </a:defRPr>
            </a:lvl9pPr>
          </a:lstStyle>
          <a:p>
            <a:pPr algn="just"/>
            <a:r>
              <a:rPr lang="es-ES_tradnl" altLang="en-US" sz="1400" b="1" dirty="0">
                <a:latin typeface="Times New Roman" pitchFamily="18" charset="0"/>
              </a:rPr>
              <a:t>Pearson, K.</a:t>
            </a:r>
            <a:r>
              <a:rPr lang="es-ES_tradnl" altLang="en-US" sz="1400" dirty="0">
                <a:latin typeface="Times New Roman" pitchFamily="18" charset="0"/>
              </a:rPr>
              <a:t> (1901). </a:t>
            </a:r>
            <a:r>
              <a:rPr lang="es-ES_tradnl" altLang="en-US" sz="1400" dirty="0" err="1">
                <a:latin typeface="Times New Roman" pitchFamily="18" charset="0"/>
              </a:rPr>
              <a:t>On</a:t>
            </a:r>
            <a:r>
              <a:rPr lang="es-ES_tradnl" altLang="en-US" sz="1400" dirty="0">
                <a:latin typeface="Times New Roman" pitchFamily="18" charset="0"/>
              </a:rPr>
              <a:t> </a:t>
            </a:r>
            <a:r>
              <a:rPr lang="es-ES_tradnl" altLang="en-US" sz="1400" dirty="0" err="1">
                <a:latin typeface="Times New Roman" pitchFamily="18" charset="0"/>
              </a:rPr>
              <a:t>lines</a:t>
            </a:r>
            <a:r>
              <a:rPr lang="es-ES_tradnl" altLang="en-US" sz="1400" dirty="0">
                <a:latin typeface="Times New Roman" pitchFamily="18" charset="0"/>
              </a:rPr>
              <a:t> and planes of closets </a:t>
            </a:r>
            <a:r>
              <a:rPr lang="es-ES_tradnl" altLang="en-US" sz="1400" dirty="0" err="1">
                <a:latin typeface="Times New Roman" pitchFamily="18" charset="0"/>
              </a:rPr>
              <a:t>fit</a:t>
            </a:r>
            <a:r>
              <a:rPr lang="es-ES_tradnl" altLang="en-US" sz="1400" dirty="0">
                <a:latin typeface="Times New Roman" pitchFamily="18" charset="0"/>
              </a:rPr>
              <a:t> to </a:t>
            </a:r>
            <a:r>
              <a:rPr lang="es-ES_tradnl" altLang="en-US" sz="1400" dirty="0" err="1">
                <a:latin typeface="Times New Roman" pitchFamily="18" charset="0"/>
              </a:rPr>
              <a:t>systems</a:t>
            </a:r>
            <a:r>
              <a:rPr lang="es-ES_tradnl" altLang="en-US" sz="1400" dirty="0">
                <a:latin typeface="Times New Roman" pitchFamily="18" charset="0"/>
              </a:rPr>
              <a:t> of </a:t>
            </a:r>
            <a:r>
              <a:rPr lang="es-ES_tradnl" altLang="en-US" sz="1400" dirty="0" err="1">
                <a:latin typeface="Times New Roman" pitchFamily="18" charset="0"/>
              </a:rPr>
              <a:t>points</a:t>
            </a:r>
            <a:r>
              <a:rPr lang="es-ES_tradnl" altLang="en-US" sz="1400" dirty="0">
                <a:latin typeface="Times New Roman" pitchFamily="18" charset="0"/>
              </a:rPr>
              <a:t> </a:t>
            </a:r>
            <a:r>
              <a:rPr lang="es-ES_tradnl" altLang="en-US" sz="1400" dirty="0" smtClean="0">
                <a:latin typeface="Times New Roman" pitchFamily="18" charset="0"/>
              </a:rPr>
              <a:t> in </a:t>
            </a:r>
            <a:r>
              <a:rPr lang="es-ES_tradnl" altLang="en-US" sz="1400" dirty="0" err="1">
                <a:latin typeface="Times New Roman" pitchFamily="18" charset="0"/>
              </a:rPr>
              <a:t>the</a:t>
            </a:r>
            <a:r>
              <a:rPr lang="es-ES_tradnl" altLang="en-US" sz="1400" dirty="0">
                <a:latin typeface="Times New Roman" pitchFamily="18" charset="0"/>
              </a:rPr>
              <a:t> </a:t>
            </a:r>
            <a:r>
              <a:rPr lang="es-ES_tradnl" altLang="en-US" sz="1400" dirty="0" err="1">
                <a:latin typeface="Times New Roman" pitchFamily="18" charset="0"/>
              </a:rPr>
              <a:t>space</a:t>
            </a:r>
            <a:r>
              <a:rPr lang="es-ES_tradnl" altLang="en-US" sz="1400" dirty="0">
                <a:latin typeface="Times New Roman" pitchFamily="18" charset="0"/>
              </a:rPr>
              <a:t>. </a:t>
            </a:r>
            <a:r>
              <a:rPr lang="es-ES_tradnl" altLang="en-US" sz="1400" i="1" dirty="0" err="1">
                <a:latin typeface="Times New Roman" pitchFamily="18" charset="0"/>
              </a:rPr>
              <a:t>Philosophical</a:t>
            </a:r>
            <a:r>
              <a:rPr lang="es-ES_tradnl" altLang="en-US" sz="1400" i="1" dirty="0">
                <a:latin typeface="Times New Roman" pitchFamily="18" charset="0"/>
              </a:rPr>
              <a:t> Magazine</a:t>
            </a:r>
            <a:r>
              <a:rPr lang="es-ES_tradnl" altLang="en-US" sz="1400" b="1" dirty="0">
                <a:latin typeface="Times New Roman" pitchFamily="18" charset="0"/>
              </a:rPr>
              <a:t>, 2</a:t>
            </a:r>
            <a:r>
              <a:rPr lang="es-ES_tradnl" altLang="en-US" sz="1400" dirty="0">
                <a:latin typeface="Times New Roman" pitchFamily="18" charset="0"/>
              </a:rPr>
              <a:t>: 559-572.</a:t>
            </a:r>
          </a:p>
          <a:p>
            <a:pPr algn="just"/>
            <a:endParaRPr lang="es-ES_tradnl" altLang="en-US" sz="1400" b="1" dirty="0">
              <a:latin typeface="Times New Roman" pitchFamily="18" charset="0"/>
            </a:endParaRPr>
          </a:p>
        </p:txBody>
      </p:sp>
      <p:pic>
        <p:nvPicPr>
          <p:cNvPr id="4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2355726"/>
            <a:ext cx="1554163" cy="2057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1115616" y="2986375"/>
            <a:ext cx="595438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65" charset="0"/>
                <a:ea typeface="Geneva" pitchFamily="-65" charset="-128"/>
              </a:defRPr>
            </a:lvl1pPr>
            <a:lvl2pPr marL="37931725" indent="-37474525">
              <a:defRPr sz="2400">
                <a:solidFill>
                  <a:schemeClr val="tx1"/>
                </a:solidFill>
                <a:latin typeface="Times" pitchFamily="-65" charset="0"/>
                <a:ea typeface="Geneva" pitchFamily="-65" charset="-128"/>
              </a:defRPr>
            </a:lvl2pPr>
            <a:lvl3pPr>
              <a:defRPr sz="2400">
                <a:solidFill>
                  <a:schemeClr val="tx1"/>
                </a:solidFill>
                <a:latin typeface="Times" pitchFamily="-65" charset="0"/>
                <a:ea typeface="Geneva" pitchFamily="-65" charset="-128"/>
              </a:defRPr>
            </a:lvl3pPr>
            <a:lvl4pPr>
              <a:defRPr sz="2400">
                <a:solidFill>
                  <a:schemeClr val="tx1"/>
                </a:solidFill>
                <a:latin typeface="Times" pitchFamily="-65" charset="0"/>
                <a:ea typeface="Geneva" pitchFamily="-65" charset="-128"/>
              </a:defRPr>
            </a:lvl4pPr>
            <a:lvl5pPr>
              <a:defRPr sz="2400">
                <a:solidFill>
                  <a:schemeClr val="tx1"/>
                </a:solidFill>
                <a:latin typeface="Times" pitchFamily="-65" charset="0"/>
                <a:ea typeface="Geneva" pitchFamily="-65" charset="-128"/>
              </a:defRPr>
            </a:lvl5pPr>
            <a:lvl6pPr marL="457200" eaLnBrk="0" fontAlgn="base" hangingPunct="0">
              <a:spcBef>
                <a:spcPct val="0"/>
              </a:spcBef>
              <a:spcAft>
                <a:spcPct val="0"/>
              </a:spcAft>
              <a:defRPr sz="2400">
                <a:solidFill>
                  <a:schemeClr val="tx1"/>
                </a:solidFill>
                <a:latin typeface="Times" pitchFamily="-65" charset="0"/>
                <a:ea typeface="Geneva" pitchFamily="-65" charset="-128"/>
              </a:defRPr>
            </a:lvl6pPr>
            <a:lvl7pPr marL="914400" eaLnBrk="0" fontAlgn="base" hangingPunct="0">
              <a:spcBef>
                <a:spcPct val="0"/>
              </a:spcBef>
              <a:spcAft>
                <a:spcPct val="0"/>
              </a:spcAft>
              <a:defRPr sz="2400">
                <a:solidFill>
                  <a:schemeClr val="tx1"/>
                </a:solidFill>
                <a:latin typeface="Times" pitchFamily="-65" charset="0"/>
                <a:ea typeface="Geneva" pitchFamily="-65" charset="-128"/>
              </a:defRPr>
            </a:lvl7pPr>
            <a:lvl8pPr marL="1371600" eaLnBrk="0" fontAlgn="base" hangingPunct="0">
              <a:spcBef>
                <a:spcPct val="0"/>
              </a:spcBef>
              <a:spcAft>
                <a:spcPct val="0"/>
              </a:spcAft>
              <a:defRPr sz="2400">
                <a:solidFill>
                  <a:schemeClr val="tx1"/>
                </a:solidFill>
                <a:latin typeface="Times" pitchFamily="-65" charset="0"/>
                <a:ea typeface="Geneva" pitchFamily="-65" charset="-128"/>
              </a:defRPr>
            </a:lvl8pPr>
            <a:lvl9pPr marL="1828800" eaLnBrk="0" fontAlgn="base" hangingPunct="0">
              <a:spcBef>
                <a:spcPct val="0"/>
              </a:spcBef>
              <a:spcAft>
                <a:spcPct val="0"/>
              </a:spcAft>
              <a:defRPr sz="2400">
                <a:solidFill>
                  <a:schemeClr val="tx1"/>
                </a:solidFill>
                <a:latin typeface="Times" pitchFamily="-65" charset="0"/>
                <a:ea typeface="Geneva" pitchFamily="-65" charset="-128"/>
              </a:defRPr>
            </a:lvl9pPr>
          </a:lstStyle>
          <a:p>
            <a:r>
              <a:rPr lang="es-ES_tradnl" altLang="en-US" sz="1400" b="1" dirty="0" err="1">
                <a:latin typeface="Times New Roman" pitchFamily="18" charset="0"/>
              </a:rPr>
              <a:t>Hotelling</a:t>
            </a:r>
            <a:r>
              <a:rPr lang="es-ES_tradnl" altLang="en-US" sz="1400" b="1" dirty="0">
                <a:latin typeface="Times New Roman" pitchFamily="18" charset="0"/>
              </a:rPr>
              <a:t>, H.</a:t>
            </a:r>
            <a:r>
              <a:rPr lang="es-ES_tradnl" altLang="en-US" sz="1400" dirty="0">
                <a:latin typeface="Times New Roman" pitchFamily="18" charset="0"/>
              </a:rPr>
              <a:t> (1933) </a:t>
            </a:r>
            <a:r>
              <a:rPr lang="es-ES_tradnl" altLang="en-US" sz="1400" dirty="0" err="1">
                <a:latin typeface="Times New Roman" pitchFamily="18" charset="0"/>
              </a:rPr>
              <a:t>Analysis</a:t>
            </a:r>
            <a:r>
              <a:rPr lang="es-ES_tradnl" altLang="en-US" sz="1400" dirty="0">
                <a:latin typeface="Times New Roman" pitchFamily="18" charset="0"/>
              </a:rPr>
              <a:t> of a </a:t>
            </a:r>
            <a:r>
              <a:rPr lang="es-ES_tradnl" altLang="en-US" sz="1400" dirty="0" err="1">
                <a:latin typeface="Times New Roman" pitchFamily="18" charset="0"/>
              </a:rPr>
              <a:t>complex</a:t>
            </a:r>
            <a:r>
              <a:rPr lang="es-ES_tradnl" altLang="en-US" sz="1400" dirty="0">
                <a:latin typeface="Times New Roman" pitchFamily="18" charset="0"/>
              </a:rPr>
              <a:t> of </a:t>
            </a:r>
            <a:r>
              <a:rPr lang="es-ES_tradnl" altLang="en-US" sz="1400" dirty="0" err="1">
                <a:latin typeface="Times New Roman" pitchFamily="18" charset="0"/>
              </a:rPr>
              <a:t>statistical</a:t>
            </a:r>
            <a:r>
              <a:rPr lang="es-ES_tradnl" altLang="en-US" sz="1400" dirty="0">
                <a:latin typeface="Times New Roman" pitchFamily="18" charset="0"/>
              </a:rPr>
              <a:t> variables </a:t>
            </a:r>
            <a:r>
              <a:rPr lang="es-ES_tradnl" altLang="en-US" sz="1400" dirty="0" err="1">
                <a:latin typeface="Times New Roman" pitchFamily="18" charset="0"/>
              </a:rPr>
              <a:t>into</a:t>
            </a:r>
            <a:r>
              <a:rPr lang="es-ES_tradnl" altLang="en-US" sz="1400" dirty="0">
                <a:latin typeface="Times New Roman" pitchFamily="18" charset="0"/>
              </a:rPr>
              <a:t> </a:t>
            </a:r>
            <a:r>
              <a:rPr lang="es-ES_tradnl" altLang="en-US" sz="1400" dirty="0" smtClean="0">
                <a:latin typeface="Times New Roman" pitchFamily="18" charset="0"/>
              </a:rPr>
              <a:t>principal </a:t>
            </a:r>
            <a:r>
              <a:rPr lang="es-ES_tradnl" altLang="en-US" sz="1400" dirty="0" err="1" smtClean="0">
                <a:latin typeface="Times New Roman" pitchFamily="18" charset="0"/>
              </a:rPr>
              <a:t>components</a:t>
            </a:r>
            <a:r>
              <a:rPr lang="es-ES_tradnl" altLang="en-US" sz="1400" dirty="0">
                <a:latin typeface="Times New Roman" pitchFamily="18" charset="0"/>
              </a:rPr>
              <a:t>. </a:t>
            </a:r>
            <a:r>
              <a:rPr lang="es-ES_tradnl" altLang="en-US" sz="1400" i="1" dirty="0" err="1">
                <a:latin typeface="Times New Roman" pitchFamily="18" charset="0"/>
              </a:rPr>
              <a:t>Journal</a:t>
            </a:r>
            <a:r>
              <a:rPr lang="es-ES_tradnl" altLang="en-US" sz="1400" i="1" dirty="0">
                <a:latin typeface="Times New Roman" pitchFamily="18" charset="0"/>
              </a:rPr>
              <a:t> of </a:t>
            </a:r>
            <a:r>
              <a:rPr lang="es-ES_tradnl" altLang="en-US" sz="1400" i="1" dirty="0" err="1">
                <a:latin typeface="Times New Roman" pitchFamily="18" charset="0"/>
              </a:rPr>
              <a:t>Educational</a:t>
            </a:r>
            <a:r>
              <a:rPr lang="es-ES_tradnl" altLang="en-US" sz="1400" i="1" dirty="0">
                <a:latin typeface="Times New Roman" pitchFamily="18" charset="0"/>
              </a:rPr>
              <a:t> </a:t>
            </a:r>
            <a:r>
              <a:rPr lang="es-ES_tradnl" altLang="en-US" sz="1400" i="1" dirty="0" err="1">
                <a:latin typeface="Times New Roman" pitchFamily="18" charset="0"/>
              </a:rPr>
              <a:t>Psychology</a:t>
            </a:r>
            <a:r>
              <a:rPr lang="es-ES_tradnl" altLang="en-US" sz="1400" dirty="0">
                <a:latin typeface="Times New Roman" pitchFamily="18" charset="0"/>
              </a:rPr>
              <a:t>, </a:t>
            </a:r>
            <a:r>
              <a:rPr lang="es-ES_tradnl" altLang="en-US" sz="1400" b="1" dirty="0">
                <a:latin typeface="Times New Roman" pitchFamily="18" charset="0"/>
              </a:rPr>
              <a:t>24</a:t>
            </a:r>
            <a:r>
              <a:rPr lang="es-ES_tradnl" altLang="en-US" sz="1400" dirty="0">
                <a:latin typeface="Times New Roman" pitchFamily="18" charset="0"/>
              </a:rPr>
              <a:t>:417-441,498-520. </a:t>
            </a:r>
            <a:endParaRPr lang="es-ES_tradnl" altLang="en-US" sz="1400" dirty="0" smtClean="0">
              <a:latin typeface="Times New Roman" pitchFamily="18" charset="0"/>
            </a:endParaRPr>
          </a:p>
          <a:p>
            <a:endParaRPr lang="es-ES_tradnl" altLang="en-US" sz="1400" dirty="0">
              <a:latin typeface="Times New Roman" pitchFamily="18" charset="0"/>
            </a:endParaRPr>
          </a:p>
          <a:p>
            <a:r>
              <a:rPr lang="es-ES_tradnl" altLang="en-US" sz="1400" b="1" dirty="0" err="1" smtClean="0">
                <a:latin typeface="Times New Roman" pitchFamily="18" charset="0"/>
              </a:rPr>
              <a:t>Hotelling</a:t>
            </a:r>
            <a:r>
              <a:rPr lang="es-ES_tradnl" altLang="en-US" sz="1400" b="1" dirty="0">
                <a:latin typeface="Times New Roman" pitchFamily="18" charset="0"/>
              </a:rPr>
              <a:t>, H.</a:t>
            </a:r>
            <a:r>
              <a:rPr lang="es-ES_tradnl" altLang="en-US" sz="1400" dirty="0">
                <a:latin typeface="Times New Roman" pitchFamily="18" charset="0"/>
              </a:rPr>
              <a:t> (1936). </a:t>
            </a:r>
            <a:r>
              <a:rPr lang="es-ES_tradnl" altLang="en-US" sz="1400" dirty="0" err="1">
                <a:latin typeface="Times New Roman" pitchFamily="18" charset="0"/>
              </a:rPr>
              <a:t>Simplified</a:t>
            </a:r>
            <a:r>
              <a:rPr lang="es-ES_tradnl" altLang="en-US" sz="1400" dirty="0">
                <a:latin typeface="Times New Roman" pitchFamily="18" charset="0"/>
              </a:rPr>
              <a:t> </a:t>
            </a:r>
            <a:r>
              <a:rPr lang="es-ES_tradnl" altLang="en-US" sz="1400" dirty="0" err="1">
                <a:latin typeface="Times New Roman" pitchFamily="18" charset="0"/>
              </a:rPr>
              <a:t>calculation</a:t>
            </a:r>
            <a:r>
              <a:rPr lang="es-ES_tradnl" altLang="en-US" sz="1400" dirty="0">
                <a:latin typeface="Times New Roman" pitchFamily="18" charset="0"/>
              </a:rPr>
              <a:t> of principal </a:t>
            </a:r>
            <a:r>
              <a:rPr lang="es-ES_tradnl" altLang="en-US" sz="1400" dirty="0" err="1" smtClean="0">
                <a:latin typeface="Times New Roman" pitchFamily="18" charset="0"/>
              </a:rPr>
              <a:t>components</a:t>
            </a:r>
            <a:r>
              <a:rPr lang="es-ES_tradnl" altLang="en-US" sz="1400" dirty="0" smtClean="0">
                <a:latin typeface="Times New Roman" pitchFamily="18" charset="0"/>
              </a:rPr>
              <a:t>. </a:t>
            </a:r>
            <a:r>
              <a:rPr lang="es-ES_tradnl" altLang="en-US" sz="1400" i="1" dirty="0" err="1" smtClean="0">
                <a:latin typeface="Times New Roman" pitchFamily="18" charset="0"/>
              </a:rPr>
              <a:t>Psychometrika</a:t>
            </a:r>
            <a:r>
              <a:rPr lang="es-ES_tradnl" altLang="en-US" sz="1400" b="1" dirty="0">
                <a:latin typeface="Times New Roman" pitchFamily="18" charset="0"/>
              </a:rPr>
              <a:t>, 1</a:t>
            </a:r>
            <a:r>
              <a:rPr lang="es-ES_tradnl" altLang="en-US" sz="1400" dirty="0">
                <a:latin typeface="Times New Roman" pitchFamily="18" charset="0"/>
              </a:rPr>
              <a:t>: 27-35</a:t>
            </a:r>
          </a:p>
          <a:p>
            <a:endParaRPr lang="es-ES_tradnl" altLang="en-US" sz="1400" dirty="0">
              <a:latin typeface="Times New Roman" pitchFamily="18" charset="0"/>
            </a:endParaRPr>
          </a:p>
        </p:txBody>
      </p:sp>
    </p:spTree>
    <p:extLst>
      <p:ext uri="{BB962C8B-B14F-4D97-AF65-F5344CB8AC3E}">
        <p14:creationId xmlns:p14="http://schemas.microsoft.com/office/powerpoint/2010/main" val="310729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6" presetClass="entr" presetSubtype="21"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arn(inVertical)">
                                      <p:cBhvr>
                                        <p:cTn id="15" dur="500"/>
                                        <p:tgtEl>
                                          <p:spTgt spid="4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barn(inVertical)">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arn(inVertical)">
                                      <p:cBhvr>
                                        <p:cTn id="23" dur="500"/>
                                        <p:tgtEl>
                                          <p:spTgt spid="41"/>
                                        </p:tgtEl>
                                      </p:cBhvr>
                                    </p:animEffect>
                                  </p:childTnLst>
                                </p:cTn>
                              </p:par>
                              <p:par>
                                <p:cTn id="24" presetID="16" presetClass="entr" presetSubtype="21"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500"/>
                                        <p:tgtEl>
                                          <p:spTgt spid="42"/>
                                        </p:tgtEl>
                                      </p:cBhvr>
                                    </p:animEffect>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fill="hold"/>
                                        <p:tgtEl>
                                          <p:spTgt spid="35"/>
                                        </p:tgtEl>
                                        <p:attrNameLst>
                                          <p:attrName>ppt_x</p:attrName>
                                        </p:attrNameLst>
                                      </p:cBhvr>
                                      <p:tavLst>
                                        <p:tav tm="0">
                                          <p:val>
                                            <p:strVal val="0-#ppt_w/2"/>
                                          </p:val>
                                        </p:tav>
                                        <p:tav tm="100000">
                                          <p:val>
                                            <p:strVal val="#ppt_x"/>
                                          </p:val>
                                        </p:tav>
                                      </p:tavLst>
                                    </p:anim>
                                    <p:anim calcmode="lin" valueType="num">
                                      <p:cBhvr additive="base">
                                        <p:cTn id="31" dur="500" fill="hold"/>
                                        <p:tgtEl>
                                          <p:spTgt spid="35"/>
                                        </p:tgtEl>
                                        <p:attrNameLst>
                                          <p:attrName>ppt_y</p:attrName>
                                        </p:attrNameLst>
                                      </p:cBhvr>
                                      <p:tavLst>
                                        <p:tav tm="0">
                                          <p:val>
                                            <p:strVal val="#ppt_y"/>
                                          </p:val>
                                        </p:tav>
                                        <p:tav tm="100000">
                                          <p:val>
                                            <p:strVal val="#ppt_y"/>
                                          </p:val>
                                        </p:tav>
                                      </p:tavLst>
                                    </p:anim>
                                  </p:childTnLst>
                                </p:cTn>
                              </p:par>
                              <p:par>
                                <p:cTn id="32" presetID="16" presetClass="entr" presetSubtype="21"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barn(inVertical)">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P spid="48"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ww.dicyt.com/data/79/39879_m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
        <p:nvSpPr>
          <p:cNvPr id="30" name="Shape 467"/>
          <p:cNvSpPr txBox="1">
            <a:spLocks/>
          </p:cNvSpPr>
          <p:nvPr/>
        </p:nvSpPr>
        <p:spPr>
          <a:xfrm>
            <a:off x="2627784" y="19915"/>
            <a:ext cx="4278813" cy="78894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3</a:t>
            </a:r>
            <a:r>
              <a:rPr lang="es-PA" sz="2400" dirty="0" smtClean="0">
                <a:solidFill>
                  <a:schemeClr val="tx1"/>
                </a:solidFill>
              </a:rPr>
              <a:t>. Otras Aplicaciones</a:t>
            </a:r>
            <a:endParaRPr lang="en" sz="2400" dirty="0">
              <a:solidFill>
                <a:schemeClr val="tx1"/>
              </a:solidFill>
            </a:endParaRPr>
          </a:p>
        </p:txBody>
      </p:sp>
      <p:sp>
        <p:nvSpPr>
          <p:cNvPr id="31" name="30 CuadroTexto"/>
          <p:cNvSpPr txBox="1"/>
          <p:nvPr/>
        </p:nvSpPr>
        <p:spPr>
          <a:xfrm>
            <a:off x="251520" y="771550"/>
            <a:ext cx="8280920" cy="4401205"/>
          </a:xfrm>
          <a:prstGeom prst="rect">
            <a:avLst/>
          </a:prstGeom>
          <a:noFill/>
        </p:spPr>
        <p:txBody>
          <a:bodyPr wrap="square" rtlCol="0">
            <a:spAutoFit/>
          </a:bodyPr>
          <a:lstStyle/>
          <a:p>
            <a:pPr marL="285750" indent="-285750" algn="just">
              <a:buFont typeface="Wingdings" panose="05000000000000000000" pitchFamily="2" charset="2"/>
              <a:buChar char="v"/>
            </a:pPr>
            <a:r>
              <a:rPr lang="es-ES" dirty="0"/>
              <a:t>Correa Londoño, G., L. L. </a:t>
            </a:r>
            <a:r>
              <a:rPr lang="es-ES" dirty="0" err="1"/>
              <a:t>Lavalett</a:t>
            </a:r>
            <a:r>
              <a:rPr lang="es-ES" dirty="0"/>
              <a:t> Oñate, M. P. Galindo Villardón and L. Afanador </a:t>
            </a:r>
            <a:r>
              <a:rPr lang="es-ES" dirty="0" err="1"/>
              <a:t>Kafuri</a:t>
            </a:r>
            <a:r>
              <a:rPr lang="es-ES" dirty="0"/>
              <a:t> (2007). </a:t>
            </a:r>
            <a:r>
              <a:rPr lang="es-ES" b="1" dirty="0">
                <a:solidFill>
                  <a:schemeClr val="accent1">
                    <a:lumMod val="50000"/>
                  </a:schemeClr>
                </a:solidFill>
              </a:rPr>
              <a:t>Uso de Métodos Multivariantes para la Agrupación de Aislamientos de </a:t>
            </a:r>
            <a:r>
              <a:rPr lang="es-ES" b="1" dirty="0" err="1">
                <a:solidFill>
                  <a:schemeClr val="accent1">
                    <a:lumMod val="50000"/>
                  </a:schemeClr>
                </a:solidFill>
              </a:rPr>
              <a:t>Colletotrichum</a:t>
            </a:r>
            <a:r>
              <a:rPr lang="es-ES" b="1" dirty="0">
                <a:solidFill>
                  <a:schemeClr val="accent1">
                    <a:lumMod val="50000"/>
                  </a:schemeClr>
                </a:solidFill>
              </a:rPr>
              <a:t> </a:t>
            </a:r>
            <a:r>
              <a:rPr lang="es-ES" b="1" dirty="0" err="1">
                <a:solidFill>
                  <a:schemeClr val="accent1">
                    <a:lumMod val="50000"/>
                  </a:schemeClr>
                </a:solidFill>
              </a:rPr>
              <a:t>spp</a:t>
            </a:r>
            <a:r>
              <a:rPr lang="es-ES" b="1" dirty="0">
                <a:solidFill>
                  <a:schemeClr val="accent1">
                    <a:lumMod val="50000"/>
                  </a:schemeClr>
                </a:solidFill>
              </a:rPr>
              <a:t>. Con Base en Características Morfológicas y Culturales.</a:t>
            </a:r>
            <a:r>
              <a:rPr lang="es-ES" dirty="0">
                <a:solidFill>
                  <a:schemeClr val="accent1">
                    <a:lumMod val="50000"/>
                  </a:schemeClr>
                </a:solidFill>
              </a:rPr>
              <a:t> </a:t>
            </a:r>
            <a:r>
              <a:rPr lang="es-ES" dirty="0"/>
              <a:t>Facultad de Ciencias Agrarias. Universidad Nacional de Colombia. 60(1): 3671-3690</a:t>
            </a:r>
            <a:r>
              <a:rPr lang="es-ES" dirty="0" smtClean="0"/>
              <a:t>.</a:t>
            </a:r>
          </a:p>
          <a:p>
            <a:pPr marL="285750" indent="-285750" algn="just">
              <a:buFont typeface="Wingdings" panose="05000000000000000000" pitchFamily="2" charset="2"/>
              <a:buChar char="v"/>
            </a:pPr>
            <a:r>
              <a:rPr lang="es-ES" dirty="0"/>
              <a:t>Galante, E., M. García Román, I. Barrera and M. P. Galindo (1991). </a:t>
            </a:r>
            <a:r>
              <a:rPr lang="en-GB" b="1" dirty="0" err="1">
                <a:solidFill>
                  <a:schemeClr val="accent6">
                    <a:lumMod val="50000"/>
                  </a:schemeClr>
                </a:solidFill>
              </a:rPr>
              <a:t>Comparision</a:t>
            </a:r>
            <a:r>
              <a:rPr lang="en-GB" b="1" dirty="0">
                <a:solidFill>
                  <a:schemeClr val="accent6">
                    <a:lumMod val="50000"/>
                  </a:schemeClr>
                </a:solidFill>
              </a:rPr>
              <a:t> of Spatial Distribution Patterns of Dungs-Feeding Scarabs (</a:t>
            </a:r>
            <a:r>
              <a:rPr lang="en-GB" b="1" dirty="0" err="1">
                <a:solidFill>
                  <a:schemeClr val="accent6">
                    <a:lumMod val="50000"/>
                  </a:schemeClr>
                </a:solidFill>
              </a:rPr>
              <a:t>Coleoptera</a:t>
            </a:r>
            <a:r>
              <a:rPr lang="en-GB" b="1" dirty="0">
                <a:solidFill>
                  <a:schemeClr val="accent6">
                    <a:lumMod val="50000"/>
                  </a:schemeClr>
                </a:solidFill>
              </a:rPr>
              <a:t>: </a:t>
            </a:r>
            <a:r>
              <a:rPr lang="en-GB" b="1" dirty="0" err="1">
                <a:solidFill>
                  <a:schemeClr val="accent6">
                    <a:lumMod val="50000"/>
                  </a:schemeClr>
                </a:solidFill>
              </a:rPr>
              <a:t>Scarabaeidae</a:t>
            </a:r>
            <a:r>
              <a:rPr lang="en-GB" b="1" dirty="0">
                <a:solidFill>
                  <a:schemeClr val="accent6">
                    <a:lumMod val="50000"/>
                  </a:schemeClr>
                </a:solidFill>
              </a:rPr>
              <a:t>, </a:t>
            </a:r>
            <a:r>
              <a:rPr lang="en-GB" b="1" dirty="0" err="1">
                <a:solidFill>
                  <a:schemeClr val="accent6">
                    <a:lumMod val="50000"/>
                  </a:schemeClr>
                </a:solidFill>
              </a:rPr>
              <a:t>Geotrupidae</a:t>
            </a:r>
            <a:r>
              <a:rPr lang="en-GB" b="1" dirty="0">
                <a:solidFill>
                  <a:schemeClr val="accent6">
                    <a:lumMod val="50000"/>
                  </a:schemeClr>
                </a:solidFill>
              </a:rPr>
              <a:t>) in Wooded and Open Pastureland in the Mediterranean “</a:t>
            </a:r>
            <a:r>
              <a:rPr lang="en-GB" b="1" dirty="0" err="1">
                <a:solidFill>
                  <a:schemeClr val="accent6">
                    <a:lumMod val="50000"/>
                  </a:schemeClr>
                </a:solidFill>
              </a:rPr>
              <a:t>Dehesa</a:t>
            </a:r>
            <a:r>
              <a:rPr lang="en-GB" b="1" dirty="0">
                <a:solidFill>
                  <a:schemeClr val="accent6">
                    <a:lumMod val="50000"/>
                  </a:schemeClr>
                </a:solidFill>
              </a:rPr>
              <a:t>” Area of the Iberian Peninsula</a:t>
            </a:r>
            <a:r>
              <a:rPr lang="en-GB" dirty="0">
                <a:solidFill>
                  <a:schemeClr val="accent6">
                    <a:lumMod val="50000"/>
                  </a:schemeClr>
                </a:solidFill>
              </a:rPr>
              <a:t>. </a:t>
            </a:r>
            <a:r>
              <a:rPr lang="es-ES" dirty="0" err="1"/>
              <a:t>Entomological</a:t>
            </a:r>
            <a:r>
              <a:rPr lang="es-ES" dirty="0"/>
              <a:t> </a:t>
            </a:r>
            <a:r>
              <a:rPr lang="es-ES" dirty="0" err="1"/>
              <a:t>Society</a:t>
            </a:r>
            <a:r>
              <a:rPr lang="es-ES" dirty="0"/>
              <a:t> of </a:t>
            </a:r>
            <a:r>
              <a:rPr lang="es-ES" dirty="0" err="1"/>
              <a:t>America</a:t>
            </a:r>
            <a:r>
              <a:rPr lang="es-ES" dirty="0" smtClean="0"/>
              <a:t>.</a:t>
            </a:r>
          </a:p>
          <a:p>
            <a:pPr marL="285750" indent="-285750" algn="just">
              <a:buFont typeface="Wingdings" panose="05000000000000000000" pitchFamily="2" charset="2"/>
              <a:buChar char="v"/>
            </a:pPr>
            <a:r>
              <a:rPr lang="es-ES" dirty="0"/>
              <a:t>Galindo, M. P., M. Fernández-Gómez, C. </a:t>
            </a:r>
            <a:r>
              <a:rPr lang="es-ES" dirty="0" err="1"/>
              <a:t>Avila</a:t>
            </a:r>
            <a:r>
              <a:rPr lang="es-ES" dirty="0"/>
              <a:t>-Zarza, A. del Río and M. </a:t>
            </a:r>
            <a:r>
              <a:rPr lang="es-ES" dirty="0" err="1"/>
              <a:t>Fernándz-Aláez</a:t>
            </a:r>
            <a:r>
              <a:rPr lang="es-ES" dirty="0"/>
              <a:t>. (1999). </a:t>
            </a:r>
            <a:r>
              <a:rPr lang="es-ES" b="1" dirty="0">
                <a:solidFill>
                  <a:schemeClr val="accent5">
                    <a:lumMod val="50000"/>
                  </a:schemeClr>
                </a:solidFill>
              </a:rPr>
              <a:t>El Análisis HJ-Biplot como Herramienta de Estudio de un Ecosistema Acuático</a:t>
            </a:r>
            <a:r>
              <a:rPr lang="es-ES" b="1" dirty="0" smtClean="0">
                <a:solidFill>
                  <a:schemeClr val="accent5">
                    <a:lumMod val="50000"/>
                  </a:schemeClr>
                </a:solidFill>
              </a:rPr>
              <a:t>.</a:t>
            </a:r>
          </a:p>
          <a:p>
            <a:pPr marL="285750" indent="-285750" algn="just">
              <a:buFont typeface="Wingdings" panose="05000000000000000000" pitchFamily="2" charset="2"/>
              <a:buChar char="v"/>
            </a:pPr>
            <a:r>
              <a:rPr lang="es-ES" dirty="0"/>
              <a:t>Hernández, M., F. Espinosa and M. P. Galindo (2014). </a:t>
            </a:r>
            <a:r>
              <a:rPr lang="en-GB" b="1" dirty="0">
                <a:solidFill>
                  <a:schemeClr val="accent3">
                    <a:lumMod val="50000"/>
                  </a:schemeClr>
                </a:solidFill>
              </a:rPr>
              <a:t>Tomato fruit quality as influenced by the interactions between agricultural techniques and harvesting period</a:t>
            </a:r>
            <a:r>
              <a:rPr lang="en-GB" dirty="0"/>
              <a:t>. Journal of Plant Nutrition and Soil Science. 177(3): 443-448</a:t>
            </a:r>
            <a:r>
              <a:rPr lang="en-GB" dirty="0" smtClean="0"/>
              <a:t>.</a:t>
            </a:r>
          </a:p>
          <a:p>
            <a:pPr marL="285750" indent="-285750" algn="just">
              <a:buFont typeface="Wingdings" panose="05000000000000000000" pitchFamily="2" charset="2"/>
              <a:buChar char="v"/>
            </a:pPr>
            <a:r>
              <a:rPr lang="es-ES" dirty="0"/>
              <a:t>Vicente, S., M. P. Galindo, J. L. Vicente, A. Martín, I. Barrera and M. J. Fernández. (1993). </a:t>
            </a:r>
            <a:r>
              <a:rPr lang="es-ES" b="1" dirty="0">
                <a:solidFill>
                  <a:schemeClr val="accent5">
                    <a:lumMod val="50000"/>
                  </a:schemeClr>
                </a:solidFill>
              </a:rPr>
              <a:t>Análisis Gráfico y Descripción Estructural de la Variabilidad de Cultivos en Castilla-León</a:t>
            </a:r>
            <a:r>
              <a:rPr lang="es-ES" dirty="0"/>
              <a:t>. Investigación Agraria, Economía. 8(3): 316-329.</a:t>
            </a:r>
            <a:endParaRPr lang="en-GB" dirty="0"/>
          </a:p>
          <a:p>
            <a:pPr algn="just"/>
            <a:endParaRPr lang="en-GB" dirty="0"/>
          </a:p>
          <a:p>
            <a:pPr marL="285750" indent="-285750" algn="just">
              <a:buFont typeface="Wingdings" panose="05000000000000000000" pitchFamily="2" charset="2"/>
              <a:buChar char="v"/>
            </a:pPr>
            <a:endParaRPr lang="en-GB" b="1" dirty="0">
              <a:solidFill>
                <a:schemeClr val="accent5">
                  <a:lumMod val="50000"/>
                </a:schemeClr>
              </a:solidFill>
            </a:endParaRPr>
          </a:p>
          <a:p>
            <a:pPr marL="285750" indent="-285750" algn="just">
              <a:buFont typeface="Wingdings" panose="05000000000000000000" pitchFamily="2" charset="2"/>
              <a:buChar char="v"/>
            </a:pPr>
            <a:endParaRPr lang="en-GB" dirty="0"/>
          </a:p>
          <a:p>
            <a:pPr algn="just"/>
            <a:endParaRPr lang="en-GB" dirty="0"/>
          </a:p>
        </p:txBody>
      </p:sp>
    </p:spTree>
    <p:extLst>
      <p:ext uri="{BB962C8B-B14F-4D97-AF65-F5344CB8AC3E}">
        <p14:creationId xmlns:p14="http://schemas.microsoft.com/office/powerpoint/2010/main" val="36912440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411760" y="3284159"/>
            <a:ext cx="5214599" cy="1159799"/>
          </a:xfrm>
          <a:prstGeom prst="rect">
            <a:avLst/>
          </a:prstGeom>
        </p:spPr>
        <p:txBody>
          <a:bodyPr lIns="91425" tIns="91425" rIns="91425" bIns="91425" anchor="b" anchorCtr="0">
            <a:noAutofit/>
          </a:bodyPr>
          <a:lstStyle/>
          <a:p>
            <a:pPr lvl="0"/>
            <a:r>
              <a:rPr lang="es-PA" dirty="0" smtClean="0">
                <a:solidFill>
                  <a:schemeClr val="tx1"/>
                </a:solidFill>
              </a:rPr>
              <a:t>Referencias</a:t>
            </a:r>
            <a:endParaRPr lang="es-PA" dirty="0">
              <a:solidFill>
                <a:schemeClr val="tx1"/>
              </a:solidFill>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0000" b="1" dirty="0" smtClean="0">
                <a:solidFill>
                  <a:srgbClr val="3C78D8"/>
                </a:solidFill>
                <a:latin typeface="Oswald"/>
                <a:ea typeface="Oswald"/>
                <a:cs typeface="Oswald"/>
                <a:sym typeface="Oswald"/>
              </a:rPr>
              <a:t>4.</a:t>
            </a:r>
            <a:endParaRPr lang="en" sz="10000" b="1" dirty="0">
              <a:solidFill>
                <a:srgbClr val="3C78D8"/>
              </a:solidFill>
              <a:latin typeface="Oswald"/>
              <a:ea typeface="Oswald"/>
              <a:cs typeface="Oswald"/>
              <a:sym typeface="Oswald"/>
            </a:endParaRPr>
          </a:p>
        </p:txBody>
      </p:sp>
    </p:spTree>
    <p:extLst>
      <p:ext uri="{BB962C8B-B14F-4D97-AF65-F5344CB8AC3E}">
        <p14:creationId xmlns:p14="http://schemas.microsoft.com/office/powerpoint/2010/main" val="2570051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08"/>
          <p:cNvSpPr txBox="1">
            <a:spLocks/>
          </p:cNvSpPr>
          <p:nvPr/>
        </p:nvSpPr>
        <p:spPr>
          <a:xfrm>
            <a:off x="683568" y="-308570"/>
            <a:ext cx="6276975" cy="936104"/>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sz="2800" dirty="0">
                <a:solidFill>
                  <a:schemeClr val="tx1"/>
                </a:solidFill>
              </a:rPr>
              <a:t>4</a:t>
            </a:r>
            <a:r>
              <a:rPr lang="en" sz="2800" dirty="0" smtClean="0">
                <a:solidFill>
                  <a:schemeClr val="tx1"/>
                </a:solidFill>
              </a:rPr>
              <a:t>. </a:t>
            </a:r>
            <a:r>
              <a:rPr lang="es-PA" sz="2800" dirty="0" smtClean="0">
                <a:solidFill>
                  <a:schemeClr val="tx1"/>
                </a:solidFill>
              </a:rPr>
              <a:t>Referencias</a:t>
            </a:r>
            <a:endParaRPr lang="en" sz="2800" dirty="0">
              <a:solidFill>
                <a:schemeClr val="tx1"/>
              </a:solidFill>
            </a:endParaRPr>
          </a:p>
        </p:txBody>
      </p:sp>
      <p:pic>
        <p:nvPicPr>
          <p:cNvPr id="4" name="Picture 4" descr="http://www.dicyt.com/data/79/39879_m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3691" y="0"/>
            <a:ext cx="791443" cy="981290"/>
          </a:xfrm>
          <a:prstGeom prst="rect">
            <a:avLst/>
          </a:prstGeom>
          <a:noFill/>
          <a:extLst>
            <a:ext uri="{909E8E84-426E-40DD-AFC4-6F175D3DCCD1}">
              <a14:hiddenFill xmlns:a14="http://schemas.microsoft.com/office/drawing/2010/main">
                <a:solidFill>
                  <a:srgbClr val="FFFFFF"/>
                </a:solidFill>
              </a14:hiddenFill>
            </a:ext>
          </a:extLst>
        </p:spPr>
      </p:pic>
      <p:sp>
        <p:nvSpPr>
          <p:cNvPr id="8" name="2 Marcador de contenido"/>
          <p:cNvSpPr txBox="1">
            <a:spLocks/>
          </p:cNvSpPr>
          <p:nvPr/>
        </p:nvSpPr>
        <p:spPr>
          <a:xfrm>
            <a:off x="179512" y="650621"/>
            <a:ext cx="8604448" cy="278522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just"/>
            <a:r>
              <a:rPr lang="es-ES" sz="1200" b="1" dirty="0">
                <a:latin typeface="+mn-lt"/>
              </a:rPr>
              <a:t>Cuadras, C. M. (2014). </a:t>
            </a:r>
            <a:r>
              <a:rPr lang="es-ES" sz="1200" dirty="0">
                <a:latin typeface="+mn-lt"/>
              </a:rPr>
              <a:t>Nuevos métodos de análisis multivariante (CMC). Barcelona</a:t>
            </a:r>
            <a:r>
              <a:rPr lang="es-ES" sz="1200" dirty="0" smtClean="0">
                <a:latin typeface="+mn-lt"/>
              </a:rPr>
              <a:t>.</a:t>
            </a:r>
          </a:p>
          <a:p>
            <a:pPr algn="just"/>
            <a:r>
              <a:rPr lang="es-PA" sz="1200" b="1" dirty="0" err="1">
                <a:latin typeface="+mn-lt"/>
              </a:rPr>
              <a:t>Demey</a:t>
            </a:r>
            <a:r>
              <a:rPr lang="es-PA" sz="1200" b="1" dirty="0">
                <a:latin typeface="+mn-lt"/>
              </a:rPr>
              <a:t>, J. R., Vicente-Villardón, J. L., Galindo-Villardón, M. P., &amp; Zambrano, a. Y. (2008). </a:t>
            </a:r>
            <a:r>
              <a:rPr lang="es-PA" sz="1200" dirty="0" err="1">
                <a:latin typeface="+mn-lt"/>
              </a:rPr>
              <a:t>Identifying</a:t>
            </a:r>
            <a:r>
              <a:rPr lang="es-PA" sz="1200" dirty="0">
                <a:latin typeface="+mn-lt"/>
              </a:rPr>
              <a:t> molecular </a:t>
            </a:r>
            <a:r>
              <a:rPr lang="es-PA" sz="1200" dirty="0" err="1">
                <a:latin typeface="+mn-lt"/>
              </a:rPr>
              <a:t>markers</a:t>
            </a:r>
            <a:r>
              <a:rPr lang="es-PA" sz="1200" dirty="0">
                <a:latin typeface="+mn-lt"/>
              </a:rPr>
              <a:t> </a:t>
            </a:r>
            <a:r>
              <a:rPr lang="es-PA" sz="1200" dirty="0" err="1">
                <a:latin typeface="+mn-lt"/>
              </a:rPr>
              <a:t>associated</a:t>
            </a:r>
            <a:r>
              <a:rPr lang="es-PA" sz="1200" dirty="0">
                <a:latin typeface="+mn-lt"/>
              </a:rPr>
              <a:t> </a:t>
            </a:r>
            <a:r>
              <a:rPr lang="es-PA" sz="1200" dirty="0" err="1">
                <a:latin typeface="+mn-lt"/>
              </a:rPr>
              <a:t>with</a:t>
            </a:r>
            <a:r>
              <a:rPr lang="es-PA" sz="1200" dirty="0">
                <a:latin typeface="+mn-lt"/>
              </a:rPr>
              <a:t> </a:t>
            </a:r>
            <a:r>
              <a:rPr lang="es-PA" sz="1200" dirty="0" err="1">
                <a:latin typeface="+mn-lt"/>
              </a:rPr>
              <a:t>classification</a:t>
            </a:r>
            <a:r>
              <a:rPr lang="es-PA" sz="1200" dirty="0">
                <a:latin typeface="+mn-lt"/>
              </a:rPr>
              <a:t> of </a:t>
            </a:r>
            <a:r>
              <a:rPr lang="es-PA" sz="1200" dirty="0" err="1">
                <a:latin typeface="+mn-lt"/>
              </a:rPr>
              <a:t>genotypes</a:t>
            </a:r>
            <a:r>
              <a:rPr lang="es-PA" sz="1200" dirty="0">
                <a:latin typeface="+mn-lt"/>
              </a:rPr>
              <a:t> </a:t>
            </a:r>
            <a:r>
              <a:rPr lang="es-PA" sz="1200" dirty="0" err="1">
                <a:latin typeface="+mn-lt"/>
              </a:rPr>
              <a:t>by</a:t>
            </a:r>
            <a:r>
              <a:rPr lang="es-PA" sz="1200" dirty="0">
                <a:latin typeface="+mn-lt"/>
              </a:rPr>
              <a:t> </a:t>
            </a:r>
            <a:r>
              <a:rPr lang="es-PA" sz="1200" dirty="0" err="1">
                <a:latin typeface="+mn-lt"/>
              </a:rPr>
              <a:t>External</a:t>
            </a:r>
            <a:r>
              <a:rPr lang="es-PA" sz="1200" dirty="0">
                <a:latin typeface="+mn-lt"/>
              </a:rPr>
              <a:t> </a:t>
            </a:r>
            <a:r>
              <a:rPr lang="es-PA" sz="1200" dirty="0" err="1">
                <a:latin typeface="+mn-lt"/>
              </a:rPr>
              <a:t>Logistic</a:t>
            </a:r>
            <a:r>
              <a:rPr lang="es-PA" sz="1200" dirty="0">
                <a:latin typeface="+mn-lt"/>
              </a:rPr>
              <a:t> Biplots. </a:t>
            </a:r>
            <a:r>
              <a:rPr lang="es-PA" sz="1200" dirty="0" err="1">
                <a:latin typeface="+mn-lt"/>
              </a:rPr>
              <a:t>Bioinformatics</a:t>
            </a:r>
            <a:r>
              <a:rPr lang="es-PA" sz="1200" dirty="0">
                <a:latin typeface="+mn-lt"/>
              </a:rPr>
              <a:t>, 24(24), 2832–2838.</a:t>
            </a:r>
          </a:p>
          <a:p>
            <a:pPr algn="just"/>
            <a:r>
              <a:rPr lang="es-PA" sz="1200" b="1" dirty="0" smtClean="0">
                <a:latin typeface="+mn-lt"/>
              </a:rPr>
              <a:t>Gabriel, K. R. (1971). </a:t>
            </a:r>
            <a:r>
              <a:rPr lang="es-PA" sz="1200" dirty="0" err="1" smtClean="0">
                <a:latin typeface="+mn-lt"/>
              </a:rPr>
              <a:t>The</a:t>
            </a:r>
            <a:r>
              <a:rPr lang="es-PA" sz="1200" dirty="0" smtClean="0">
                <a:latin typeface="+mn-lt"/>
              </a:rPr>
              <a:t> </a:t>
            </a:r>
            <a:r>
              <a:rPr lang="es-PA" sz="1200" dirty="0" err="1" smtClean="0">
                <a:latin typeface="+mn-lt"/>
              </a:rPr>
              <a:t>Biplot-Graphic</a:t>
            </a:r>
            <a:r>
              <a:rPr lang="es-PA" sz="1200" dirty="0" smtClean="0">
                <a:latin typeface="+mn-lt"/>
              </a:rPr>
              <a:t> </a:t>
            </a:r>
            <a:r>
              <a:rPr lang="es-PA" sz="1200" dirty="0" err="1" smtClean="0">
                <a:latin typeface="+mn-lt"/>
              </a:rPr>
              <a:t>Display</a:t>
            </a:r>
            <a:r>
              <a:rPr lang="es-PA" sz="1200" dirty="0" smtClean="0">
                <a:latin typeface="+mn-lt"/>
              </a:rPr>
              <a:t> of Matrices </a:t>
            </a:r>
            <a:r>
              <a:rPr lang="es-PA" sz="1200" dirty="0" err="1" smtClean="0">
                <a:latin typeface="+mn-lt"/>
              </a:rPr>
              <a:t>with</a:t>
            </a:r>
            <a:r>
              <a:rPr lang="es-PA" sz="1200" dirty="0" smtClean="0">
                <a:latin typeface="+mn-lt"/>
              </a:rPr>
              <a:t> </a:t>
            </a:r>
            <a:r>
              <a:rPr lang="es-PA" sz="1200" dirty="0" err="1" smtClean="0">
                <a:latin typeface="+mn-lt"/>
              </a:rPr>
              <a:t>Application</a:t>
            </a:r>
            <a:r>
              <a:rPr lang="es-PA" sz="1200" dirty="0" smtClean="0">
                <a:latin typeface="+mn-lt"/>
              </a:rPr>
              <a:t> </a:t>
            </a:r>
            <a:r>
              <a:rPr lang="es-PA" sz="1200" dirty="0" err="1" smtClean="0">
                <a:latin typeface="+mn-lt"/>
              </a:rPr>
              <a:t>to</a:t>
            </a:r>
            <a:r>
              <a:rPr lang="es-PA" sz="1200" dirty="0" smtClean="0">
                <a:latin typeface="+mn-lt"/>
              </a:rPr>
              <a:t> Principal </a:t>
            </a:r>
            <a:r>
              <a:rPr lang="es-PA" sz="1200" dirty="0" err="1" smtClean="0">
                <a:latin typeface="+mn-lt"/>
              </a:rPr>
              <a:t>Component</a:t>
            </a:r>
            <a:r>
              <a:rPr lang="es-PA" sz="1200" dirty="0" smtClean="0">
                <a:latin typeface="+mn-lt"/>
              </a:rPr>
              <a:t> </a:t>
            </a:r>
            <a:r>
              <a:rPr lang="es-PA" sz="1200" dirty="0" err="1" smtClean="0">
                <a:latin typeface="+mn-lt"/>
              </a:rPr>
              <a:t>Analysis</a:t>
            </a:r>
            <a:r>
              <a:rPr lang="es-PA" sz="1200" dirty="0" smtClean="0">
                <a:latin typeface="+mn-lt"/>
              </a:rPr>
              <a:t>. </a:t>
            </a:r>
            <a:r>
              <a:rPr lang="es-PA" sz="1200" dirty="0" err="1" smtClean="0">
                <a:latin typeface="+mn-lt"/>
              </a:rPr>
              <a:t>Biometrika</a:t>
            </a:r>
            <a:r>
              <a:rPr lang="es-PA" sz="1200" dirty="0" smtClean="0">
                <a:latin typeface="+mn-lt"/>
              </a:rPr>
              <a:t>, 58, 453–467.</a:t>
            </a:r>
          </a:p>
          <a:p>
            <a:pPr algn="just"/>
            <a:r>
              <a:rPr lang="es-PA" sz="1200" b="1" dirty="0" smtClean="0">
                <a:latin typeface="+mn-lt"/>
              </a:rPr>
              <a:t>Gabriel, K. R. &amp; </a:t>
            </a:r>
            <a:r>
              <a:rPr lang="es-PA" sz="1200" b="1" dirty="0" err="1" smtClean="0">
                <a:latin typeface="+mn-lt"/>
              </a:rPr>
              <a:t>Odoroff</a:t>
            </a:r>
            <a:r>
              <a:rPr lang="es-PA" sz="1200" b="1" dirty="0" smtClean="0">
                <a:latin typeface="+mn-lt"/>
              </a:rPr>
              <a:t>, CH. L. (1990). </a:t>
            </a:r>
            <a:r>
              <a:rPr lang="es-PA" sz="1200" dirty="0" smtClean="0">
                <a:latin typeface="+mn-lt"/>
              </a:rPr>
              <a:t>Biplot in </a:t>
            </a:r>
            <a:r>
              <a:rPr lang="es-PA" sz="1200" dirty="0" err="1" smtClean="0">
                <a:latin typeface="+mn-lt"/>
              </a:rPr>
              <a:t>biomedical</a:t>
            </a:r>
            <a:r>
              <a:rPr lang="es-PA" sz="1200" dirty="0" smtClean="0">
                <a:latin typeface="+mn-lt"/>
              </a:rPr>
              <a:t> </a:t>
            </a:r>
            <a:r>
              <a:rPr lang="es-PA" sz="1200" dirty="0" err="1" smtClean="0">
                <a:latin typeface="+mn-lt"/>
              </a:rPr>
              <a:t>research</a:t>
            </a:r>
            <a:r>
              <a:rPr lang="es-PA" sz="1200" dirty="0" smtClean="0">
                <a:latin typeface="+mn-lt"/>
              </a:rPr>
              <a:t>. </a:t>
            </a:r>
            <a:r>
              <a:rPr lang="es-PA" sz="1200" dirty="0" err="1" smtClean="0">
                <a:latin typeface="+mn-lt"/>
              </a:rPr>
              <a:t>Statistics</a:t>
            </a:r>
            <a:r>
              <a:rPr lang="es-PA" sz="1200" dirty="0" smtClean="0">
                <a:latin typeface="+mn-lt"/>
              </a:rPr>
              <a:t> in Medicine, 9: 469-485.</a:t>
            </a:r>
          </a:p>
          <a:p>
            <a:pPr algn="just"/>
            <a:r>
              <a:rPr lang="es-PA" sz="1200" b="1" dirty="0"/>
              <a:t>Galindo, M. P. (1986). </a:t>
            </a:r>
            <a:r>
              <a:rPr lang="es-PA" sz="1200" dirty="0"/>
              <a:t>Una Alternativa de representación simultánea: HJ Biplot. </a:t>
            </a:r>
            <a:r>
              <a:rPr lang="es-PA" sz="1200" dirty="0" err="1"/>
              <a:t>Questíio</a:t>
            </a:r>
            <a:r>
              <a:rPr lang="es-PA" sz="1200" dirty="0"/>
              <a:t>, 10(1), 13-23</a:t>
            </a:r>
            <a:r>
              <a:rPr lang="es-PA" sz="1200" dirty="0" smtClean="0"/>
              <a:t>.</a:t>
            </a:r>
          </a:p>
          <a:p>
            <a:pPr algn="just"/>
            <a:r>
              <a:rPr lang="es-PA" sz="1200" b="1" dirty="0" smtClean="0">
                <a:latin typeface="+mn-lt"/>
              </a:rPr>
              <a:t>Galindo, M. P. &amp; Cuadras, C. M. (9186). </a:t>
            </a:r>
            <a:r>
              <a:rPr lang="es-PA" sz="1200" dirty="0" smtClean="0">
                <a:latin typeface="+mn-lt"/>
              </a:rPr>
              <a:t>Una extensión del método </a:t>
            </a:r>
            <a:r>
              <a:rPr lang="es-PA" sz="1200" dirty="0" err="1" smtClean="0">
                <a:latin typeface="+mn-lt"/>
              </a:rPr>
              <a:t>biplot</a:t>
            </a:r>
            <a:r>
              <a:rPr lang="es-PA" sz="1200" dirty="0" smtClean="0">
                <a:latin typeface="+mn-lt"/>
              </a:rPr>
              <a:t> a su relación con otras técnicas. Publicación de Bioestadísticas y </a:t>
            </a:r>
            <a:r>
              <a:rPr lang="es-PA" sz="1200" dirty="0" err="1" smtClean="0">
                <a:latin typeface="+mn-lt"/>
              </a:rPr>
              <a:t>Biomatemática</a:t>
            </a:r>
            <a:r>
              <a:rPr lang="es-PA" sz="1200" dirty="0" smtClean="0">
                <a:latin typeface="+mn-lt"/>
              </a:rPr>
              <a:t>. Universidad de Barcelona. N°17.</a:t>
            </a:r>
          </a:p>
          <a:p>
            <a:r>
              <a:rPr lang="es-ES_tradnl" altLang="en-US" sz="1200" b="1" dirty="0" err="1" smtClean="0">
                <a:latin typeface="+mn-lt"/>
              </a:rPr>
              <a:t>Hotelling</a:t>
            </a:r>
            <a:r>
              <a:rPr lang="es-ES_tradnl" altLang="en-US" sz="1200" b="1" dirty="0">
                <a:latin typeface="+mn-lt"/>
              </a:rPr>
              <a:t>, H.</a:t>
            </a:r>
            <a:r>
              <a:rPr lang="es-ES_tradnl" altLang="en-US" sz="1200" dirty="0">
                <a:latin typeface="+mn-lt"/>
              </a:rPr>
              <a:t> (1933) </a:t>
            </a:r>
            <a:r>
              <a:rPr lang="es-ES_tradnl" altLang="en-US" sz="1200" dirty="0" err="1">
                <a:latin typeface="+mn-lt"/>
              </a:rPr>
              <a:t>Analysis</a:t>
            </a:r>
            <a:r>
              <a:rPr lang="es-ES_tradnl" altLang="en-US" sz="1200" dirty="0">
                <a:latin typeface="+mn-lt"/>
              </a:rPr>
              <a:t> of a </a:t>
            </a:r>
            <a:r>
              <a:rPr lang="es-ES_tradnl" altLang="en-US" sz="1200" dirty="0" err="1">
                <a:latin typeface="+mn-lt"/>
              </a:rPr>
              <a:t>complex</a:t>
            </a:r>
            <a:r>
              <a:rPr lang="es-ES_tradnl" altLang="en-US" sz="1200" dirty="0">
                <a:latin typeface="+mn-lt"/>
              </a:rPr>
              <a:t> of </a:t>
            </a:r>
            <a:r>
              <a:rPr lang="es-ES_tradnl" altLang="en-US" sz="1200" dirty="0" err="1">
                <a:latin typeface="+mn-lt"/>
              </a:rPr>
              <a:t>statistical</a:t>
            </a:r>
            <a:r>
              <a:rPr lang="es-ES_tradnl" altLang="en-US" sz="1200" dirty="0">
                <a:latin typeface="+mn-lt"/>
              </a:rPr>
              <a:t> variables </a:t>
            </a:r>
            <a:r>
              <a:rPr lang="es-ES_tradnl" altLang="en-US" sz="1200" dirty="0" err="1">
                <a:latin typeface="+mn-lt"/>
              </a:rPr>
              <a:t>into</a:t>
            </a:r>
            <a:r>
              <a:rPr lang="es-ES_tradnl" altLang="en-US" sz="1200" dirty="0">
                <a:latin typeface="+mn-lt"/>
              </a:rPr>
              <a:t> principal </a:t>
            </a:r>
            <a:r>
              <a:rPr lang="es-ES_tradnl" altLang="en-US" sz="1200" dirty="0" err="1">
                <a:latin typeface="+mn-lt"/>
              </a:rPr>
              <a:t>components</a:t>
            </a:r>
            <a:r>
              <a:rPr lang="es-ES_tradnl" altLang="en-US" sz="1200" dirty="0">
                <a:latin typeface="+mn-lt"/>
              </a:rPr>
              <a:t>. </a:t>
            </a:r>
            <a:r>
              <a:rPr lang="es-ES_tradnl" altLang="en-US" sz="1200" i="1" dirty="0" err="1">
                <a:latin typeface="+mn-lt"/>
              </a:rPr>
              <a:t>Journal</a:t>
            </a:r>
            <a:r>
              <a:rPr lang="es-ES_tradnl" altLang="en-US" sz="1200" i="1" dirty="0">
                <a:latin typeface="+mn-lt"/>
              </a:rPr>
              <a:t> of </a:t>
            </a:r>
            <a:r>
              <a:rPr lang="es-ES_tradnl" altLang="en-US" sz="1200" i="1" dirty="0" err="1">
                <a:latin typeface="+mn-lt"/>
              </a:rPr>
              <a:t>Educational</a:t>
            </a:r>
            <a:r>
              <a:rPr lang="es-ES_tradnl" altLang="en-US" sz="1200" i="1" dirty="0">
                <a:latin typeface="+mn-lt"/>
              </a:rPr>
              <a:t> </a:t>
            </a:r>
            <a:r>
              <a:rPr lang="es-ES_tradnl" altLang="en-US" sz="1200" i="1" dirty="0" err="1">
                <a:latin typeface="+mn-lt"/>
              </a:rPr>
              <a:t>Psychology</a:t>
            </a:r>
            <a:r>
              <a:rPr lang="es-ES_tradnl" altLang="en-US" sz="1200" dirty="0">
                <a:latin typeface="+mn-lt"/>
              </a:rPr>
              <a:t>, </a:t>
            </a:r>
            <a:r>
              <a:rPr lang="es-ES_tradnl" altLang="en-US" sz="1200" b="1" dirty="0">
                <a:latin typeface="+mn-lt"/>
              </a:rPr>
              <a:t>24</a:t>
            </a:r>
            <a:r>
              <a:rPr lang="es-ES_tradnl" altLang="en-US" sz="1200" dirty="0">
                <a:latin typeface="+mn-lt"/>
              </a:rPr>
              <a:t>:417-441,498-520. </a:t>
            </a:r>
          </a:p>
          <a:p>
            <a:r>
              <a:rPr lang="es-ES_tradnl" altLang="en-US" sz="1200" b="1" dirty="0" err="1" smtClean="0">
                <a:latin typeface="+mn-lt"/>
              </a:rPr>
              <a:t>Hotelling</a:t>
            </a:r>
            <a:r>
              <a:rPr lang="es-ES_tradnl" altLang="en-US" sz="1200" b="1" dirty="0">
                <a:latin typeface="+mn-lt"/>
              </a:rPr>
              <a:t>, H.</a:t>
            </a:r>
            <a:r>
              <a:rPr lang="es-ES_tradnl" altLang="en-US" sz="1200" dirty="0">
                <a:latin typeface="+mn-lt"/>
              </a:rPr>
              <a:t> (1936). </a:t>
            </a:r>
            <a:r>
              <a:rPr lang="es-ES_tradnl" altLang="en-US" sz="1200" dirty="0" err="1">
                <a:latin typeface="+mn-lt"/>
              </a:rPr>
              <a:t>Simplified</a:t>
            </a:r>
            <a:r>
              <a:rPr lang="es-ES_tradnl" altLang="en-US" sz="1200" dirty="0">
                <a:latin typeface="+mn-lt"/>
              </a:rPr>
              <a:t> </a:t>
            </a:r>
            <a:r>
              <a:rPr lang="es-ES_tradnl" altLang="en-US" sz="1200" dirty="0" err="1">
                <a:latin typeface="+mn-lt"/>
              </a:rPr>
              <a:t>calculation</a:t>
            </a:r>
            <a:r>
              <a:rPr lang="es-ES_tradnl" altLang="en-US" sz="1200" dirty="0">
                <a:latin typeface="+mn-lt"/>
              </a:rPr>
              <a:t> of principal </a:t>
            </a:r>
            <a:r>
              <a:rPr lang="es-ES_tradnl" altLang="en-US" sz="1200" dirty="0" err="1">
                <a:latin typeface="+mn-lt"/>
              </a:rPr>
              <a:t>components</a:t>
            </a:r>
            <a:r>
              <a:rPr lang="es-ES_tradnl" altLang="en-US" sz="1200" dirty="0">
                <a:latin typeface="+mn-lt"/>
              </a:rPr>
              <a:t>. </a:t>
            </a:r>
            <a:r>
              <a:rPr lang="es-ES_tradnl" altLang="en-US" sz="1200" i="1" dirty="0" err="1">
                <a:latin typeface="+mn-lt"/>
              </a:rPr>
              <a:t>Psychometrika</a:t>
            </a:r>
            <a:r>
              <a:rPr lang="es-ES_tradnl" altLang="en-US" sz="1200" b="1" dirty="0">
                <a:latin typeface="+mn-lt"/>
              </a:rPr>
              <a:t>, 1</a:t>
            </a:r>
            <a:r>
              <a:rPr lang="es-ES_tradnl" altLang="en-US" sz="1200" dirty="0">
                <a:latin typeface="+mn-lt"/>
              </a:rPr>
              <a:t>: </a:t>
            </a:r>
            <a:r>
              <a:rPr lang="es-ES_tradnl" altLang="en-US" sz="1200" dirty="0" smtClean="0">
                <a:latin typeface="+mn-lt"/>
              </a:rPr>
              <a:t>27-35</a:t>
            </a:r>
            <a:endParaRPr lang="es-PA" sz="1200" dirty="0" smtClean="0">
              <a:latin typeface="+mn-lt"/>
            </a:endParaRPr>
          </a:p>
          <a:p>
            <a:pPr algn="just"/>
            <a:r>
              <a:rPr lang="es-ES_tradnl" altLang="en-US" sz="1200" b="1" dirty="0" smtClean="0">
                <a:latin typeface="+mn-lt"/>
              </a:rPr>
              <a:t>Pearson</a:t>
            </a:r>
            <a:r>
              <a:rPr lang="es-ES_tradnl" altLang="en-US" sz="1200" b="1" dirty="0">
                <a:latin typeface="+mn-lt"/>
              </a:rPr>
              <a:t>, K.</a:t>
            </a:r>
            <a:r>
              <a:rPr lang="es-ES_tradnl" altLang="en-US" sz="1200" dirty="0">
                <a:latin typeface="+mn-lt"/>
              </a:rPr>
              <a:t> (1901). </a:t>
            </a:r>
            <a:r>
              <a:rPr lang="es-ES_tradnl" altLang="en-US" sz="1200" dirty="0" err="1">
                <a:latin typeface="+mn-lt"/>
              </a:rPr>
              <a:t>On</a:t>
            </a:r>
            <a:r>
              <a:rPr lang="es-ES_tradnl" altLang="en-US" sz="1200" dirty="0">
                <a:latin typeface="+mn-lt"/>
              </a:rPr>
              <a:t> </a:t>
            </a:r>
            <a:r>
              <a:rPr lang="es-ES_tradnl" altLang="en-US" sz="1200" dirty="0" err="1">
                <a:latin typeface="+mn-lt"/>
              </a:rPr>
              <a:t>lines</a:t>
            </a:r>
            <a:r>
              <a:rPr lang="es-ES_tradnl" altLang="en-US" sz="1200" dirty="0">
                <a:latin typeface="+mn-lt"/>
              </a:rPr>
              <a:t> and planes of closets </a:t>
            </a:r>
            <a:r>
              <a:rPr lang="es-ES_tradnl" altLang="en-US" sz="1200" dirty="0" err="1">
                <a:latin typeface="+mn-lt"/>
              </a:rPr>
              <a:t>fit</a:t>
            </a:r>
            <a:r>
              <a:rPr lang="es-ES_tradnl" altLang="en-US" sz="1200" dirty="0">
                <a:latin typeface="+mn-lt"/>
              </a:rPr>
              <a:t> to </a:t>
            </a:r>
            <a:r>
              <a:rPr lang="es-ES_tradnl" altLang="en-US" sz="1200" dirty="0" err="1">
                <a:latin typeface="+mn-lt"/>
              </a:rPr>
              <a:t>systems</a:t>
            </a:r>
            <a:r>
              <a:rPr lang="es-ES_tradnl" altLang="en-US" sz="1200" dirty="0">
                <a:latin typeface="+mn-lt"/>
              </a:rPr>
              <a:t> of </a:t>
            </a:r>
            <a:r>
              <a:rPr lang="es-ES_tradnl" altLang="en-US" sz="1200" dirty="0" err="1">
                <a:latin typeface="+mn-lt"/>
              </a:rPr>
              <a:t>points</a:t>
            </a:r>
            <a:r>
              <a:rPr lang="es-ES_tradnl" altLang="en-US" sz="1200" dirty="0">
                <a:latin typeface="+mn-lt"/>
              </a:rPr>
              <a:t>  in </a:t>
            </a:r>
            <a:r>
              <a:rPr lang="es-ES_tradnl" altLang="en-US" sz="1200" dirty="0" err="1">
                <a:latin typeface="+mn-lt"/>
              </a:rPr>
              <a:t>the</a:t>
            </a:r>
            <a:r>
              <a:rPr lang="es-ES_tradnl" altLang="en-US" sz="1200" dirty="0">
                <a:latin typeface="+mn-lt"/>
              </a:rPr>
              <a:t> </a:t>
            </a:r>
            <a:r>
              <a:rPr lang="es-ES_tradnl" altLang="en-US" sz="1200" dirty="0" err="1">
                <a:latin typeface="+mn-lt"/>
              </a:rPr>
              <a:t>space</a:t>
            </a:r>
            <a:r>
              <a:rPr lang="es-ES_tradnl" altLang="en-US" sz="1200" dirty="0">
                <a:latin typeface="+mn-lt"/>
              </a:rPr>
              <a:t>. </a:t>
            </a:r>
            <a:r>
              <a:rPr lang="es-ES_tradnl" altLang="en-US" sz="1200" i="1" dirty="0" err="1">
                <a:latin typeface="+mn-lt"/>
              </a:rPr>
              <a:t>Philosophical</a:t>
            </a:r>
            <a:r>
              <a:rPr lang="es-ES_tradnl" altLang="en-US" sz="1200" i="1" dirty="0">
                <a:latin typeface="+mn-lt"/>
              </a:rPr>
              <a:t> Magazine</a:t>
            </a:r>
            <a:r>
              <a:rPr lang="es-ES_tradnl" altLang="en-US" sz="1200" b="1" dirty="0">
                <a:latin typeface="+mn-lt"/>
              </a:rPr>
              <a:t>, 2</a:t>
            </a:r>
            <a:r>
              <a:rPr lang="es-ES_tradnl" altLang="en-US" sz="1200" dirty="0">
                <a:latin typeface="+mn-lt"/>
              </a:rPr>
              <a:t>: 559-572</a:t>
            </a:r>
            <a:r>
              <a:rPr lang="es-ES_tradnl" altLang="en-US" sz="1200" dirty="0" smtClean="0">
                <a:latin typeface="+mn-lt"/>
              </a:rPr>
              <a:t>.</a:t>
            </a:r>
          </a:p>
          <a:p>
            <a:pPr algn="just"/>
            <a:r>
              <a:rPr lang="en-GB" sz="1200" b="1" dirty="0" smtClean="0"/>
              <a:t>Vicente Villardón, </a:t>
            </a:r>
            <a:r>
              <a:rPr lang="en-GB" sz="1200" b="1" dirty="0"/>
              <a:t>J.L. (2015).</a:t>
            </a:r>
            <a:r>
              <a:rPr lang="en-GB" sz="1200" dirty="0"/>
              <a:t> </a:t>
            </a:r>
            <a:r>
              <a:rPr lang="en-GB" sz="1200" i="1" dirty="0"/>
              <a:t>MULTBIPLOT: A package for Multivariate Analysis using Biplots</a:t>
            </a:r>
            <a:r>
              <a:rPr lang="en-GB" sz="1200" dirty="0"/>
              <a:t>. </a:t>
            </a:r>
            <a:r>
              <a:rPr lang="es-ES" sz="1200" dirty="0"/>
              <a:t>Departamento de Estadística</a:t>
            </a:r>
            <a:r>
              <a:rPr lang="en-GB" sz="1200" dirty="0"/>
              <a:t>. Universidad de Salamanca. </a:t>
            </a:r>
            <a:endParaRPr lang="en-GB" sz="1200" dirty="0" smtClean="0"/>
          </a:p>
          <a:p>
            <a:pPr algn="just"/>
            <a:r>
              <a:rPr lang="es-ES_tradnl" altLang="en-US" sz="1200" b="1" dirty="0">
                <a:latin typeface="+mn-lt"/>
              </a:rPr>
              <a:t>Vicente-</a:t>
            </a:r>
            <a:r>
              <a:rPr lang="es-ES_tradnl" altLang="en-US" sz="1200" b="1" dirty="0" err="1">
                <a:latin typeface="+mn-lt"/>
              </a:rPr>
              <a:t>Villardon</a:t>
            </a:r>
            <a:r>
              <a:rPr lang="es-ES_tradnl" altLang="en-US" sz="1200" b="1" dirty="0">
                <a:latin typeface="+mn-lt"/>
              </a:rPr>
              <a:t>, J.L.; Galindo-</a:t>
            </a:r>
            <a:r>
              <a:rPr lang="es-ES_tradnl" altLang="en-US" sz="1200" b="1" dirty="0" err="1">
                <a:latin typeface="+mn-lt"/>
              </a:rPr>
              <a:t>Villardon</a:t>
            </a:r>
            <a:r>
              <a:rPr lang="es-ES_tradnl" altLang="en-US" sz="1200" b="1" dirty="0">
                <a:latin typeface="+mn-lt"/>
              </a:rPr>
              <a:t>, M.P.; </a:t>
            </a:r>
            <a:r>
              <a:rPr lang="es-ES_tradnl" altLang="en-US" sz="1200" b="1" dirty="0" err="1">
                <a:latin typeface="+mn-lt"/>
              </a:rPr>
              <a:t>Blazquez-Zaballos</a:t>
            </a:r>
            <a:r>
              <a:rPr lang="es-ES_tradnl" altLang="en-US" sz="1200" b="1" dirty="0">
                <a:latin typeface="+mn-lt"/>
              </a:rPr>
              <a:t>, A. (2006). </a:t>
            </a:r>
            <a:r>
              <a:rPr lang="es-ES_tradnl" altLang="en-US" sz="1200" dirty="0" err="1">
                <a:latin typeface="+mn-lt"/>
              </a:rPr>
              <a:t>Logistic</a:t>
            </a:r>
            <a:r>
              <a:rPr lang="es-ES_tradnl" altLang="en-US" sz="1200" dirty="0">
                <a:latin typeface="+mn-lt"/>
              </a:rPr>
              <a:t> Biplots in </a:t>
            </a:r>
            <a:r>
              <a:rPr lang="es-ES_tradnl" altLang="en-US" sz="1200" dirty="0" err="1">
                <a:latin typeface="+mn-lt"/>
              </a:rPr>
              <a:t>Multiple</a:t>
            </a:r>
            <a:r>
              <a:rPr lang="es-ES_tradnl" altLang="en-US" sz="1200" dirty="0">
                <a:latin typeface="+mn-lt"/>
              </a:rPr>
              <a:t> </a:t>
            </a:r>
            <a:r>
              <a:rPr lang="es-ES_tradnl" altLang="en-US" sz="1200" dirty="0" err="1">
                <a:latin typeface="+mn-lt"/>
              </a:rPr>
              <a:t>correspondence</a:t>
            </a:r>
            <a:r>
              <a:rPr lang="es-ES_tradnl" altLang="en-US" sz="1200" dirty="0">
                <a:latin typeface="+mn-lt"/>
              </a:rPr>
              <a:t> </a:t>
            </a:r>
            <a:r>
              <a:rPr lang="es-ES_tradnl" altLang="en-US" sz="1200" dirty="0" err="1">
                <a:latin typeface="+mn-lt"/>
              </a:rPr>
              <a:t>analysis</a:t>
            </a:r>
            <a:r>
              <a:rPr lang="es-ES_tradnl" altLang="en-US" sz="1200" dirty="0">
                <a:latin typeface="+mn-lt"/>
              </a:rPr>
              <a:t> and </a:t>
            </a:r>
            <a:r>
              <a:rPr lang="es-ES_tradnl" altLang="en-US" sz="1200" dirty="0" err="1">
                <a:latin typeface="+mn-lt"/>
              </a:rPr>
              <a:t>related</a:t>
            </a:r>
            <a:r>
              <a:rPr lang="es-ES_tradnl" altLang="en-US" sz="1200" dirty="0">
                <a:latin typeface="+mn-lt"/>
              </a:rPr>
              <a:t> </a:t>
            </a:r>
            <a:r>
              <a:rPr lang="es-ES_tradnl" altLang="en-US" sz="1200" dirty="0" err="1">
                <a:latin typeface="+mn-lt"/>
              </a:rPr>
              <a:t>methods</a:t>
            </a:r>
            <a:r>
              <a:rPr lang="es-ES_tradnl" altLang="en-US" sz="1200" dirty="0">
                <a:latin typeface="+mn-lt"/>
              </a:rPr>
              <a:t>. (J. </a:t>
            </a:r>
            <a:r>
              <a:rPr lang="es-ES_tradnl" altLang="en-US" sz="1200" dirty="0" err="1">
                <a:latin typeface="+mn-lt"/>
              </a:rPr>
              <a:t>Greenacre</a:t>
            </a:r>
            <a:r>
              <a:rPr lang="es-ES_tradnl" altLang="en-US" sz="1200" dirty="0">
                <a:latin typeface="+mn-lt"/>
              </a:rPr>
              <a:t>, M., </a:t>
            </a:r>
            <a:r>
              <a:rPr lang="es-ES_tradnl" altLang="en-US" sz="1200" dirty="0" err="1">
                <a:latin typeface="+mn-lt"/>
              </a:rPr>
              <a:t>Blasius</a:t>
            </a:r>
            <a:r>
              <a:rPr lang="es-ES_tradnl" altLang="en-US" sz="1200" dirty="0">
                <a:latin typeface="+mn-lt"/>
              </a:rPr>
              <a:t>, Ed.)</a:t>
            </a:r>
            <a:r>
              <a:rPr lang="es-ES_tradnl" altLang="en-US" sz="1200" dirty="0" err="1">
                <a:latin typeface="+mn-lt"/>
              </a:rPr>
              <a:t>Psychometrika</a:t>
            </a:r>
            <a:r>
              <a:rPr lang="es-ES_tradnl" altLang="en-US" sz="1200" dirty="0">
                <a:latin typeface="+mn-lt"/>
              </a:rPr>
              <a:t> (</a:t>
            </a:r>
            <a:r>
              <a:rPr lang="es-ES_tradnl" altLang="en-US" sz="1200" dirty="0" err="1">
                <a:latin typeface="+mn-lt"/>
              </a:rPr>
              <a:t>Greenacre</a:t>
            </a:r>
            <a:r>
              <a:rPr lang="es-ES_tradnl" altLang="en-US" sz="1200" dirty="0">
                <a:latin typeface="+mn-lt"/>
              </a:rPr>
              <a:t>, Vol. 72). FL, USA: </a:t>
            </a:r>
            <a:r>
              <a:rPr lang="es-ES_tradnl" altLang="en-US" sz="1200" dirty="0" err="1">
                <a:latin typeface="+mn-lt"/>
              </a:rPr>
              <a:t>Statistics</a:t>
            </a:r>
            <a:r>
              <a:rPr lang="es-ES_tradnl" altLang="en-US" sz="1200" dirty="0">
                <a:latin typeface="+mn-lt"/>
              </a:rPr>
              <a:t> in Social and </a:t>
            </a:r>
            <a:r>
              <a:rPr lang="es-ES_tradnl" altLang="en-US" sz="1200" dirty="0" err="1">
                <a:latin typeface="+mn-lt"/>
              </a:rPr>
              <a:t>Behavioral</a:t>
            </a:r>
            <a:r>
              <a:rPr lang="es-ES_tradnl" altLang="en-US" sz="1200" dirty="0">
                <a:latin typeface="+mn-lt"/>
              </a:rPr>
              <a:t> </a:t>
            </a:r>
            <a:r>
              <a:rPr lang="es-ES_tradnl" altLang="en-US" sz="1200" dirty="0" err="1">
                <a:latin typeface="+mn-lt"/>
              </a:rPr>
              <a:t>Sciences</a:t>
            </a:r>
            <a:r>
              <a:rPr lang="es-ES_tradnl" altLang="en-US" sz="1200" dirty="0">
                <a:latin typeface="+mn-lt"/>
              </a:rPr>
              <a:t> Series: Boca </a:t>
            </a:r>
            <a:r>
              <a:rPr lang="es-ES_tradnl" altLang="en-US" sz="1200" dirty="0" err="1">
                <a:latin typeface="+mn-lt"/>
              </a:rPr>
              <a:t>Raton</a:t>
            </a:r>
            <a:r>
              <a:rPr lang="es-ES_tradnl" altLang="en-US" sz="1200" dirty="0">
                <a:latin typeface="+mn-lt"/>
              </a:rPr>
              <a:t>. </a:t>
            </a:r>
          </a:p>
          <a:p>
            <a:pPr algn="just"/>
            <a:endParaRPr lang="es-ES_tradnl" altLang="en-US" sz="1200" dirty="0" smtClean="0">
              <a:latin typeface="+mn-lt"/>
            </a:endParaRPr>
          </a:p>
          <a:p>
            <a:pPr algn="just"/>
            <a:endParaRPr lang="es-ES_tradnl" altLang="en-US" dirty="0">
              <a:latin typeface="+mn-lt"/>
            </a:endParaRPr>
          </a:p>
          <a:p>
            <a:pPr algn="just"/>
            <a:endParaRPr lang="es-PA" dirty="0" smtClean="0"/>
          </a:p>
          <a:p>
            <a:pPr algn="just"/>
            <a:endParaRPr lang="es-PA" sz="1500" dirty="0" smtClean="0"/>
          </a:p>
          <a:p>
            <a:pPr algn="just"/>
            <a:endParaRPr lang="es-PA" sz="1200" dirty="0"/>
          </a:p>
        </p:txBody>
      </p:sp>
    </p:spTree>
    <p:extLst>
      <p:ext uri="{BB962C8B-B14F-4D97-AF65-F5344CB8AC3E}">
        <p14:creationId xmlns:p14="http://schemas.microsoft.com/office/powerpoint/2010/main" val="22394846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idx="4294967295"/>
          </p:nvPr>
        </p:nvSpPr>
        <p:spPr>
          <a:xfrm>
            <a:off x="8604448" y="2208213"/>
            <a:ext cx="539552" cy="727075"/>
          </a:xfrm>
          <a:prstGeom prst="rect">
            <a:avLst/>
          </a:prstGeom>
        </p:spPr>
        <p:txBody>
          <a:bodyPr/>
          <a:lstStyle/>
          <a:p>
            <a:pPr marL="0" lvl="0" indent="0" algn="ctr" rtl="0">
              <a:spcBef>
                <a:spcPts val="0"/>
              </a:spcBef>
              <a:spcAft>
                <a:spcPts val="0"/>
              </a:spcAft>
              <a:buNone/>
            </a:pPr>
            <a:fld id="{00000000-1234-1234-1234-123412341234}" type="slidenum">
              <a:rPr lang="es-PA" smtClean="0"/>
              <a:t>33</a:t>
            </a:fld>
            <a:endParaRPr lang="es-PA" dirty="0"/>
          </a:p>
        </p:txBody>
      </p:sp>
      <p:sp>
        <p:nvSpPr>
          <p:cNvPr id="9" name="Google Shape;483;p36"/>
          <p:cNvSpPr txBox="1">
            <a:spLocks/>
          </p:cNvSpPr>
          <p:nvPr/>
        </p:nvSpPr>
        <p:spPr>
          <a:xfrm>
            <a:off x="1835696" y="33950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gn="ctr"/>
            <a:r>
              <a:rPr lang="es-PA" sz="4800" dirty="0" smtClean="0"/>
              <a:t>Práctica con R</a:t>
            </a:r>
            <a:endParaRPr lang="es-PA" sz="4800" dirty="0"/>
          </a:p>
        </p:txBody>
      </p:sp>
      <p:pic>
        <p:nvPicPr>
          <p:cNvPr id="10" name="Picture 2" descr="La estrategia de la planificación, por José Antonio Gil Ye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830" y="1419622"/>
            <a:ext cx="3888431"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38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ctrTitle" idx="4294967295"/>
          </p:nvPr>
        </p:nvSpPr>
        <p:spPr>
          <a:xfrm>
            <a:off x="1615055" y="1317217"/>
            <a:ext cx="5533799" cy="1159799"/>
          </a:xfrm>
          <a:prstGeom prst="rect">
            <a:avLst/>
          </a:prstGeom>
        </p:spPr>
        <p:txBody>
          <a:bodyPr lIns="91425" tIns="91425" rIns="91425" bIns="91425" anchor="t" anchorCtr="0">
            <a:noAutofit/>
          </a:bodyPr>
          <a:lstStyle/>
          <a:p>
            <a:pPr lvl="0" rtl="0">
              <a:spcBef>
                <a:spcPts val="0"/>
              </a:spcBef>
              <a:buNone/>
            </a:pPr>
            <a:r>
              <a:rPr lang="en" sz="6000" dirty="0" smtClean="0">
                <a:solidFill>
                  <a:srgbClr val="ABE33F"/>
                </a:solidFill>
              </a:rPr>
              <a:t>¡Gracias!</a:t>
            </a:r>
            <a:endParaRPr lang="en" sz="6000" dirty="0">
              <a:solidFill>
                <a:srgbClr val="ABE33F"/>
              </a:solidFill>
            </a:endParaRPr>
          </a:p>
        </p:txBody>
      </p:sp>
      <p:sp>
        <p:nvSpPr>
          <p:cNvPr id="275" name="Shape 275"/>
          <p:cNvSpPr txBox="1">
            <a:spLocks noGrp="1"/>
          </p:cNvSpPr>
          <p:nvPr>
            <p:ph type="subTitle" idx="4294967295"/>
          </p:nvPr>
        </p:nvSpPr>
        <p:spPr>
          <a:xfrm>
            <a:off x="3203848" y="2499742"/>
            <a:ext cx="2848918" cy="564673"/>
          </a:xfrm>
          <a:prstGeom prst="rect">
            <a:avLst/>
          </a:prstGeom>
        </p:spPr>
        <p:txBody>
          <a:bodyPr lIns="91425" tIns="91425" rIns="91425" bIns="91425" anchor="t" anchorCtr="0">
            <a:noAutofit/>
          </a:bodyPr>
          <a:lstStyle/>
          <a:p>
            <a:pPr lvl="0" rtl="0">
              <a:spcBef>
                <a:spcPts val="0"/>
              </a:spcBef>
              <a:buNone/>
            </a:pPr>
            <a:r>
              <a:rPr lang="es-PA" sz="1800" dirty="0" smtClean="0"/>
              <a:t>n</a:t>
            </a:r>
            <a:r>
              <a:rPr lang="en" sz="1800" dirty="0" smtClean="0"/>
              <a:t>athalia.tejedor@utp.ac.pa</a:t>
            </a:r>
            <a:endParaRPr lang="en" sz="1800" dirty="0"/>
          </a:p>
        </p:txBody>
      </p:sp>
      <p:grpSp>
        <p:nvGrpSpPr>
          <p:cNvPr id="2" name="1 Grupo"/>
          <p:cNvGrpSpPr/>
          <p:nvPr/>
        </p:nvGrpSpPr>
        <p:grpSpPr>
          <a:xfrm>
            <a:off x="5886647" y="1232212"/>
            <a:ext cx="1277641" cy="902128"/>
            <a:chOff x="7236296" y="1237309"/>
            <a:chExt cx="1277641" cy="902128"/>
          </a:xfrm>
        </p:grpSpPr>
        <p:grpSp>
          <p:nvGrpSpPr>
            <p:cNvPr id="276" name="Shape 276"/>
            <p:cNvGrpSpPr/>
            <p:nvPr/>
          </p:nvGrpSpPr>
          <p:grpSpPr>
            <a:xfrm>
              <a:off x="7236296" y="1237309"/>
              <a:ext cx="720080" cy="555272"/>
              <a:chOff x="559275" y="1683950"/>
              <a:chExt cx="466500" cy="327300"/>
            </a:xfrm>
          </p:grpSpPr>
          <p:sp>
            <p:nvSpPr>
              <p:cNvPr id="277" name="Shape 277"/>
              <p:cNvSpPr/>
              <p:nvPr/>
            </p:nvSpPr>
            <p:spPr>
              <a:xfrm>
                <a:off x="559275" y="1683950"/>
                <a:ext cx="466500" cy="197850"/>
              </a:xfrm>
              <a:custGeom>
                <a:avLst/>
                <a:gdLst/>
                <a:ahLst/>
                <a:cxnLst/>
                <a:rect l="0" t="0" r="0" b="0"/>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sp>
            <p:nvSpPr>
              <p:cNvPr id="278" name="Shape 278"/>
              <p:cNvSpPr/>
              <p:nvPr/>
            </p:nvSpPr>
            <p:spPr>
              <a:xfrm>
                <a:off x="559275" y="1727925"/>
                <a:ext cx="466500" cy="283325"/>
              </a:xfrm>
              <a:custGeom>
                <a:avLst/>
                <a:gdLst/>
                <a:ahLst/>
                <a:cxnLst/>
                <a:rect l="0" t="0" r="0" b="0"/>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grpSp>
        <p:sp>
          <p:nvSpPr>
            <p:cNvPr id="13" name="Shape 279"/>
            <p:cNvSpPr/>
            <p:nvPr/>
          </p:nvSpPr>
          <p:spPr>
            <a:xfrm>
              <a:off x="7596336" y="1402601"/>
              <a:ext cx="917601" cy="736836"/>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ABE33F">
                <a:alpha val="81150"/>
              </a:srgbClr>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50189670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2628204" y="1143203"/>
            <a:ext cx="3623107" cy="553998"/>
          </a:xfrm>
          <a:prstGeom prst="rect">
            <a:avLst/>
          </a:prstGeom>
        </p:spPr>
        <p:txBody>
          <a:bodyPr wrap="none">
            <a:spAutoFit/>
          </a:bodyPr>
          <a:lstStyle/>
          <a:p>
            <a:pPr algn="ctr"/>
            <a:r>
              <a:rPr lang="es-PA" sz="1600" dirty="0">
                <a:solidFill>
                  <a:schemeClr val="tx1"/>
                </a:solidFill>
              </a:rPr>
              <a:t>Análisis de Componentes Principales </a:t>
            </a:r>
            <a:endParaRPr lang="es-PA" sz="1600" dirty="0" smtClean="0">
              <a:solidFill>
                <a:schemeClr val="tx1"/>
              </a:solidFill>
            </a:endParaRPr>
          </a:p>
          <a:p>
            <a:pPr algn="ctr"/>
            <a:r>
              <a:rPr lang="es-PA" b="1" dirty="0" smtClean="0">
                <a:solidFill>
                  <a:schemeClr val="tx1"/>
                </a:solidFill>
              </a:rPr>
              <a:t>Principal </a:t>
            </a:r>
            <a:r>
              <a:rPr lang="es-PA" b="1" dirty="0" err="1" smtClean="0">
                <a:solidFill>
                  <a:schemeClr val="tx1"/>
                </a:solidFill>
              </a:rPr>
              <a:t>Components</a:t>
            </a:r>
            <a:r>
              <a:rPr lang="es-PA" b="1" dirty="0" smtClean="0">
                <a:solidFill>
                  <a:schemeClr val="tx1"/>
                </a:solidFill>
              </a:rPr>
              <a:t> </a:t>
            </a:r>
            <a:r>
              <a:rPr lang="es-PA" b="1" dirty="0" err="1" smtClean="0">
                <a:solidFill>
                  <a:schemeClr val="tx1"/>
                </a:solidFill>
              </a:rPr>
              <a:t>Analysis</a:t>
            </a:r>
            <a:r>
              <a:rPr lang="es-PA" b="1" dirty="0" smtClean="0">
                <a:solidFill>
                  <a:schemeClr val="tx1"/>
                </a:solidFill>
              </a:rPr>
              <a:t> (PCA)</a:t>
            </a:r>
            <a:endParaRPr lang="en-GB" b="1" dirty="0"/>
          </a:p>
        </p:txBody>
      </p:sp>
      <p:grpSp>
        <p:nvGrpSpPr>
          <p:cNvPr id="2" name="1 Grupo"/>
          <p:cNvGrpSpPr/>
          <p:nvPr/>
        </p:nvGrpSpPr>
        <p:grpSpPr>
          <a:xfrm>
            <a:off x="467544" y="1541019"/>
            <a:ext cx="8367830" cy="2326875"/>
            <a:chOff x="467544" y="332356"/>
            <a:chExt cx="8367830" cy="2326875"/>
          </a:xfrm>
        </p:grpSpPr>
        <p:grpSp>
          <p:nvGrpSpPr>
            <p:cNvPr id="12" name="11 Grupo"/>
            <p:cNvGrpSpPr/>
            <p:nvPr/>
          </p:nvGrpSpPr>
          <p:grpSpPr>
            <a:xfrm>
              <a:off x="467544" y="524404"/>
              <a:ext cx="1565525" cy="1903330"/>
              <a:chOff x="592855" y="1712321"/>
              <a:chExt cx="1881360" cy="2242795"/>
            </a:xfrm>
          </p:grpSpPr>
          <p:sp>
            <p:nvSpPr>
              <p:cNvPr id="8" name="9 Rectángulo redondeado"/>
              <p:cNvSpPr>
                <a:spLocks noChangeArrowheads="1"/>
              </p:cNvSpPr>
              <p:nvPr/>
            </p:nvSpPr>
            <p:spPr bwMode="auto">
              <a:xfrm>
                <a:off x="997524" y="2055357"/>
                <a:ext cx="1451814" cy="1456455"/>
              </a:xfrm>
              <a:prstGeom prst="rect">
                <a:avLst/>
              </a:prstGeom>
              <a:solidFill>
                <a:schemeClr val="bg1">
                  <a:lumMod val="85000"/>
                </a:schemeClr>
              </a:solid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anchor="ctr"/>
              <a:lstStyle>
                <a:lvl1pPr eaLnBrk="0" hangingPunct="0">
                  <a:defRPr kumimoji="1" sz="2400">
                    <a:solidFill>
                      <a:schemeClr val="tx1"/>
                    </a:solidFill>
                    <a:latin typeface="Times New Roman" pitchFamily="18" charset="0"/>
                    <a:ea typeface="MS PGothic" pitchFamily="34" charset="-128"/>
                  </a:defRPr>
                </a:lvl1pPr>
                <a:lvl2pPr marL="742950" indent="-285750" eaLnBrk="0" hangingPunct="0">
                  <a:defRPr kumimoji="1" sz="2400">
                    <a:solidFill>
                      <a:schemeClr val="tx1"/>
                    </a:solidFill>
                    <a:latin typeface="Times New Roman" pitchFamily="18" charset="0"/>
                    <a:ea typeface="MS PGothic" pitchFamily="34" charset="-128"/>
                  </a:defRPr>
                </a:lvl2pPr>
                <a:lvl3pPr marL="1143000" indent="-228600" eaLnBrk="0" hangingPunct="0">
                  <a:defRPr kumimoji="1" sz="2400">
                    <a:solidFill>
                      <a:schemeClr val="tx1"/>
                    </a:solidFill>
                    <a:latin typeface="Times New Roman" pitchFamily="18" charset="0"/>
                    <a:ea typeface="MS PGothic" pitchFamily="34" charset="-128"/>
                  </a:defRPr>
                </a:lvl3pPr>
                <a:lvl4pPr marL="1600200" indent="-228600" eaLnBrk="0" hangingPunct="0">
                  <a:defRPr kumimoji="1" sz="2400">
                    <a:solidFill>
                      <a:schemeClr val="tx1"/>
                    </a:solidFill>
                    <a:latin typeface="Times New Roman" pitchFamily="18" charset="0"/>
                    <a:ea typeface="MS PGothic" pitchFamily="34" charset="-128"/>
                  </a:defRPr>
                </a:lvl4pPr>
                <a:lvl5pPr marL="2057400" indent="-228600" eaLnBrk="0" hangingPunct="0">
                  <a:defRPr kumimoji="1"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9pPr>
              </a:lstStyle>
              <a:p>
                <a:pPr algn="ctr"/>
                <a:r>
                  <a:rPr lang="es-ES" altLang="es-PA" b="1" dirty="0" smtClean="0">
                    <a:solidFill>
                      <a:srgbClr val="0D0D0D"/>
                    </a:solidFill>
                    <a:latin typeface="Arial" pitchFamily="34" charset="0"/>
                    <a:cs typeface="Arial" pitchFamily="34" charset="0"/>
                  </a:rPr>
                  <a:t>X</a:t>
                </a:r>
                <a:r>
                  <a:rPr lang="es-ES" altLang="es-PA" b="1" baseline="-30000" dirty="0" smtClean="0">
                    <a:solidFill>
                      <a:srgbClr val="0D0D0D"/>
                    </a:solidFill>
                    <a:latin typeface="Arial" pitchFamily="34" charset="0"/>
                    <a:cs typeface="Arial" pitchFamily="34" charset="0"/>
                  </a:rPr>
                  <a:t>(</a:t>
                </a:r>
                <a:r>
                  <a:rPr lang="es-ES" altLang="es-PA" b="1" baseline="-30000" dirty="0" err="1" smtClean="0">
                    <a:solidFill>
                      <a:srgbClr val="0D0D0D"/>
                    </a:solidFill>
                    <a:latin typeface="Arial" pitchFamily="34" charset="0"/>
                    <a:cs typeface="Arial" pitchFamily="34" charset="0"/>
                  </a:rPr>
                  <a:t>nxp</a:t>
                </a:r>
                <a:r>
                  <a:rPr lang="es-ES" altLang="es-PA" b="1" baseline="-30000" dirty="0" smtClean="0">
                    <a:solidFill>
                      <a:srgbClr val="0D0D0D"/>
                    </a:solidFill>
                    <a:latin typeface="Arial" pitchFamily="34" charset="0"/>
                    <a:cs typeface="Arial" pitchFamily="34" charset="0"/>
                  </a:rPr>
                  <a:t>)</a:t>
                </a:r>
                <a:endParaRPr lang="es-ES_tradnl" altLang="es-PA" sz="1050" dirty="0"/>
              </a:p>
            </p:txBody>
          </p:sp>
          <p:sp>
            <p:nvSpPr>
              <p:cNvPr id="9" name="11 Cuadro de texto"/>
              <p:cNvSpPr txBox="1">
                <a:spLocks noChangeArrowheads="1"/>
              </p:cNvSpPr>
              <p:nvPr/>
            </p:nvSpPr>
            <p:spPr bwMode="auto">
              <a:xfrm>
                <a:off x="1117085" y="1712321"/>
                <a:ext cx="1357130" cy="36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MS PGothic" pitchFamily="34" charset="-128"/>
                  </a:defRPr>
                </a:lvl1pPr>
                <a:lvl2pPr marL="742950" indent="-285750" eaLnBrk="0" hangingPunct="0">
                  <a:defRPr kumimoji="1" sz="2400">
                    <a:solidFill>
                      <a:schemeClr val="tx1"/>
                    </a:solidFill>
                    <a:latin typeface="Times New Roman" pitchFamily="18" charset="0"/>
                    <a:ea typeface="MS PGothic" pitchFamily="34" charset="-128"/>
                  </a:defRPr>
                </a:lvl2pPr>
                <a:lvl3pPr marL="1143000" indent="-228600" eaLnBrk="0" hangingPunct="0">
                  <a:defRPr kumimoji="1" sz="2400">
                    <a:solidFill>
                      <a:schemeClr val="tx1"/>
                    </a:solidFill>
                    <a:latin typeface="Times New Roman" pitchFamily="18" charset="0"/>
                    <a:ea typeface="MS PGothic" pitchFamily="34" charset="-128"/>
                  </a:defRPr>
                </a:lvl3pPr>
                <a:lvl4pPr marL="1600200" indent="-228600" eaLnBrk="0" hangingPunct="0">
                  <a:defRPr kumimoji="1" sz="2400">
                    <a:solidFill>
                      <a:schemeClr val="tx1"/>
                    </a:solidFill>
                    <a:latin typeface="Times New Roman" pitchFamily="18" charset="0"/>
                    <a:ea typeface="MS PGothic" pitchFamily="34" charset="-128"/>
                  </a:defRPr>
                </a:lvl4pPr>
                <a:lvl5pPr marL="2057400" indent="-228600" eaLnBrk="0" hangingPunct="0">
                  <a:defRPr kumimoji="1"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9pPr>
              </a:lstStyle>
              <a:p>
                <a:r>
                  <a:rPr lang="es-ES" altLang="es-PA" sz="1200" dirty="0" smtClean="0">
                    <a:latin typeface="Arial" pitchFamily="34" charset="0"/>
                    <a:cs typeface="Arial" pitchFamily="34" charset="0"/>
                  </a:rPr>
                  <a:t>Variables (p)</a:t>
                </a:r>
                <a:endParaRPr lang="es-ES" altLang="es-PA" sz="3600" dirty="0"/>
              </a:p>
            </p:txBody>
          </p:sp>
          <p:sp>
            <p:nvSpPr>
              <p:cNvPr id="10" name="21 Cuadro de texto"/>
              <p:cNvSpPr txBox="1">
                <a:spLocks noChangeArrowheads="1"/>
              </p:cNvSpPr>
              <p:nvPr/>
            </p:nvSpPr>
            <p:spPr bwMode="auto">
              <a:xfrm>
                <a:off x="592855" y="1893824"/>
                <a:ext cx="336653" cy="169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vert270"/>
              <a:lstStyle/>
              <a:p>
                <a:pPr algn="ctr" eaLnBrk="0" hangingPunct="0">
                  <a:defRPr/>
                </a:pPr>
                <a:r>
                  <a:rPr lang="es-ES" altLang="es-PA" sz="1200" dirty="0" smtClean="0">
                    <a:latin typeface="Arial" pitchFamily="34" charset="0"/>
                    <a:cs typeface="Arial" pitchFamily="34" charset="0"/>
                  </a:rPr>
                  <a:t>Observaciones (n)</a:t>
                </a:r>
                <a:endParaRPr lang="es-ES" altLang="es-PA" sz="2800" dirty="0"/>
              </a:p>
            </p:txBody>
          </p:sp>
          <p:sp>
            <p:nvSpPr>
              <p:cNvPr id="11" name="11 Cuadro de texto"/>
              <p:cNvSpPr txBox="1">
                <a:spLocks noChangeArrowheads="1"/>
              </p:cNvSpPr>
              <p:nvPr/>
            </p:nvSpPr>
            <p:spPr bwMode="auto">
              <a:xfrm>
                <a:off x="1044866" y="3592110"/>
                <a:ext cx="1357130" cy="36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MS PGothic" pitchFamily="34" charset="-128"/>
                  </a:defRPr>
                </a:lvl1pPr>
                <a:lvl2pPr marL="742950" indent="-285750" eaLnBrk="0" hangingPunct="0">
                  <a:defRPr kumimoji="1" sz="2400">
                    <a:solidFill>
                      <a:schemeClr val="tx1"/>
                    </a:solidFill>
                    <a:latin typeface="Times New Roman" pitchFamily="18" charset="0"/>
                    <a:ea typeface="MS PGothic" pitchFamily="34" charset="-128"/>
                  </a:defRPr>
                </a:lvl2pPr>
                <a:lvl3pPr marL="1143000" indent="-228600" eaLnBrk="0" hangingPunct="0">
                  <a:defRPr kumimoji="1" sz="2400">
                    <a:solidFill>
                      <a:schemeClr val="tx1"/>
                    </a:solidFill>
                    <a:latin typeface="Times New Roman" pitchFamily="18" charset="0"/>
                    <a:ea typeface="MS PGothic" pitchFamily="34" charset="-128"/>
                  </a:defRPr>
                </a:lvl3pPr>
                <a:lvl4pPr marL="1600200" indent="-228600" eaLnBrk="0" hangingPunct="0">
                  <a:defRPr kumimoji="1" sz="2400">
                    <a:solidFill>
                      <a:schemeClr val="tx1"/>
                    </a:solidFill>
                    <a:latin typeface="Times New Roman" pitchFamily="18" charset="0"/>
                    <a:ea typeface="MS PGothic" pitchFamily="34" charset="-128"/>
                  </a:defRPr>
                </a:lvl4pPr>
                <a:lvl5pPr marL="2057400" indent="-228600" eaLnBrk="0" hangingPunct="0">
                  <a:defRPr kumimoji="1"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MS PGothic" pitchFamily="34" charset="-128"/>
                  </a:defRPr>
                </a:lvl9pPr>
              </a:lstStyle>
              <a:p>
                <a:pPr algn="ctr"/>
                <a:r>
                  <a:rPr lang="es-ES" altLang="es-PA" sz="1050" dirty="0" smtClean="0">
                    <a:latin typeface="Arial" pitchFamily="34" charset="0"/>
                    <a:cs typeface="Arial" pitchFamily="34" charset="0"/>
                  </a:rPr>
                  <a:t> Matriz </a:t>
                </a:r>
                <a:r>
                  <a:rPr lang="es-ES" altLang="es-PA" sz="1050" b="1" dirty="0">
                    <a:latin typeface="Arial" pitchFamily="34" charset="0"/>
                    <a:cs typeface="Arial" pitchFamily="34" charset="0"/>
                  </a:rPr>
                  <a:t>X</a:t>
                </a:r>
                <a:endParaRPr lang="es-ES" altLang="es-PA" sz="2800" b="1" dirty="0"/>
              </a:p>
            </p:txBody>
          </p:sp>
        </p:grpSp>
        <mc:AlternateContent xmlns:mc="http://schemas.openxmlformats.org/markup-compatibility/2006" xmlns:a14="http://schemas.microsoft.com/office/drawing/2010/main">
          <mc:Choice Requires="a14">
            <p:sp>
              <p:nvSpPr>
                <p:cNvPr id="13" name="12 CuadroTexto"/>
                <p:cNvSpPr txBox="1"/>
                <p:nvPr/>
              </p:nvSpPr>
              <p:spPr>
                <a:xfrm>
                  <a:off x="3059832" y="627534"/>
                  <a:ext cx="2448272" cy="1666931"/>
                </a:xfrm>
                <a:prstGeom prst="rect">
                  <a:avLst/>
                </a:prstGeom>
                <a:noFill/>
              </p:spPr>
              <p:txBody>
                <a:bodyPr wrap="square" rtlCol="0">
                  <a:spAutoFit/>
                </a:bodyPr>
                <a:lstStyle/>
                <a:p>
                  <a:pPr algn="ctr"/>
                  <a14:m>
                    <m:oMath xmlns:m="http://schemas.openxmlformats.org/officeDocument/2006/math">
                      <m:r>
                        <a:rPr lang="es-ES" sz="1800" b="1" i="1" smtClean="0">
                          <a:latin typeface="Cambria Math"/>
                        </a:rPr>
                        <m:t>𝑳𝑽</m:t>
                      </m:r>
                      <m:sSup>
                        <m:sSupPr>
                          <m:ctrlPr>
                            <a:rPr lang="es-ES" sz="1800" b="1" i="1" smtClean="0">
                              <a:latin typeface="Cambria Math"/>
                            </a:rPr>
                          </m:ctrlPr>
                        </m:sSupPr>
                        <m:e>
                          <m:r>
                            <a:rPr lang="es-ES" sz="1800" b="1" i="1" smtClean="0">
                              <a:latin typeface="Cambria Math"/>
                            </a:rPr>
                            <m:t>𝑳</m:t>
                          </m:r>
                        </m:e>
                        <m:sup>
                          <m:r>
                            <a:rPr lang="es-ES" sz="1800" b="1" i="1" smtClean="0">
                              <a:latin typeface="Cambria Math"/>
                            </a:rPr>
                            <m:t>𝑻</m:t>
                          </m:r>
                        </m:sup>
                      </m:sSup>
                    </m:oMath>
                  </a14:m>
                  <a:r>
                    <a:rPr lang="en-GB" sz="1800" b="1" i="1" dirty="0" smtClean="0"/>
                    <a:t> = R</a:t>
                  </a:r>
                </a:p>
                <a:p>
                  <a:pPr algn="ctr"/>
                  <a:r>
                    <a:rPr lang="es-ES" sz="1200" dirty="0" smtClean="0"/>
                    <a:t>Donde: </a:t>
                  </a:r>
                </a:p>
                <a:p>
                  <a:pPr algn="just"/>
                  <a:r>
                    <a:rPr lang="es-ES" sz="1200" b="1" dirty="0" smtClean="0"/>
                    <a:t>V</a:t>
                  </a:r>
                  <a:r>
                    <a:rPr lang="es-ES" sz="1200" dirty="0" smtClean="0"/>
                    <a:t> es la matriz diagonal de valores propios.</a:t>
                  </a:r>
                </a:p>
                <a:p>
                  <a:pPr algn="just"/>
                  <a:r>
                    <a:rPr lang="es-ES" sz="1200" b="1" dirty="0" smtClean="0"/>
                    <a:t>L</a:t>
                  </a:r>
                  <a:r>
                    <a:rPr lang="es-ES" sz="1200" dirty="0" smtClean="0"/>
                    <a:t> es la matriz de vectores propios.</a:t>
                  </a:r>
                </a:p>
                <a:p>
                  <a:pPr algn="just"/>
                  <a:r>
                    <a:rPr lang="es-ES" sz="1200" b="1" dirty="0" smtClean="0"/>
                    <a:t>R</a:t>
                  </a:r>
                  <a:r>
                    <a:rPr lang="es-ES" sz="1200" dirty="0" smtClean="0"/>
                    <a:t> es la </a:t>
                  </a:r>
                  <a:r>
                    <a:rPr lang="es-ES" sz="1200" dirty="0"/>
                    <a:t>matriz </a:t>
                  </a:r>
                  <a:r>
                    <a:rPr lang="es-ES" sz="1200" dirty="0" smtClean="0"/>
                    <a:t>simétrica </a:t>
                  </a:r>
                  <a:r>
                    <a:rPr lang="es-ES" sz="1200" dirty="0"/>
                    <a:t>definida </a:t>
                  </a:r>
                  <a:r>
                    <a:rPr lang="es-ES" sz="1200" dirty="0" smtClean="0"/>
                    <a:t>positiva.</a:t>
                  </a:r>
                  <a:endParaRPr lang="en-GB" sz="1200" dirty="0"/>
                </a:p>
              </p:txBody>
            </p:sp>
          </mc:Choice>
          <mc:Fallback xmlns="">
            <p:sp>
              <p:nvSpPr>
                <p:cNvPr id="13" name="12 CuadroTexto"/>
                <p:cNvSpPr txBox="1">
                  <a:spLocks noRot="1" noChangeAspect="1" noMove="1" noResize="1" noEditPoints="1" noAdjustHandles="1" noChangeArrowheads="1" noChangeShapeType="1" noTextEdit="1"/>
                </p:cNvSpPr>
                <p:nvPr/>
              </p:nvSpPr>
              <p:spPr>
                <a:xfrm>
                  <a:off x="3059832" y="627534"/>
                  <a:ext cx="2448272" cy="1666931"/>
                </a:xfrm>
                <a:prstGeom prst="rect">
                  <a:avLst/>
                </a:prstGeom>
                <a:blipFill rotWithShape="1">
                  <a:blip r:embed="rId3"/>
                  <a:stretch>
                    <a:fillRect l="-249" t="-1465" b="-1832"/>
                  </a:stretch>
                </a:blipFill>
              </p:spPr>
              <p:txBody>
                <a:bodyPr/>
                <a:lstStyle/>
                <a:p>
                  <a:r>
                    <a:rPr lang="en-GB">
                      <a:noFill/>
                    </a:rPr>
                    <a:t> </a:t>
                  </a:r>
                </a:p>
              </p:txBody>
            </p:sp>
          </mc:Fallback>
        </mc:AlternateContent>
        <p:pic>
          <p:nvPicPr>
            <p:cNvPr id="2050" name="Picture 2" descr="Resultado de imagen de analisis de componentes principa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062" y="332356"/>
              <a:ext cx="2470312" cy="2326875"/>
            </a:xfrm>
            <a:prstGeom prst="rect">
              <a:avLst/>
            </a:prstGeom>
            <a:noFill/>
            <a:extLst>
              <a:ext uri="{909E8E84-426E-40DD-AFC4-6F175D3DCCD1}">
                <a14:hiddenFill xmlns:a14="http://schemas.microsoft.com/office/drawing/2010/main">
                  <a:solidFill>
                    <a:srgbClr val="FFFFFF"/>
                  </a:solidFill>
                </a14:hiddenFill>
              </a:ext>
            </a:extLst>
          </p:spPr>
        </p:pic>
        <p:sp>
          <p:nvSpPr>
            <p:cNvPr id="15" name="14 Flecha derecha"/>
            <p:cNvSpPr/>
            <p:nvPr/>
          </p:nvSpPr>
          <p:spPr>
            <a:xfrm>
              <a:off x="2253542" y="1323579"/>
              <a:ext cx="753397" cy="288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6" name="15 Flecha derecha"/>
            <p:cNvSpPr/>
            <p:nvPr/>
          </p:nvSpPr>
          <p:spPr>
            <a:xfrm>
              <a:off x="5611665" y="1289507"/>
              <a:ext cx="753397" cy="288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grpSp>
      <p:sp>
        <p:nvSpPr>
          <p:cNvPr id="63" name="Shape 467"/>
          <p:cNvSpPr txBox="1">
            <a:spLocks/>
          </p:cNvSpPr>
          <p:nvPr/>
        </p:nvSpPr>
        <p:spPr>
          <a:xfrm>
            <a:off x="2339752" y="-17594"/>
            <a:ext cx="4278813" cy="71713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2</a:t>
            </a:r>
            <a:r>
              <a:rPr lang="es-PA" sz="2400" dirty="0" smtClean="0">
                <a:solidFill>
                  <a:schemeClr val="tx1"/>
                </a:solidFill>
              </a:rPr>
              <a:t>. Biplots</a:t>
            </a:r>
            <a:endParaRPr lang="en" sz="2400" dirty="0">
              <a:solidFill>
                <a:schemeClr val="tx1"/>
              </a:solidFill>
            </a:endParaRPr>
          </a:p>
        </p:txBody>
      </p:sp>
      <p:sp>
        <p:nvSpPr>
          <p:cNvPr id="64" name="Shape 594"/>
          <p:cNvSpPr txBox="1"/>
          <p:nvPr/>
        </p:nvSpPr>
        <p:spPr>
          <a:xfrm>
            <a:off x="2195735" y="592837"/>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Antecedentes</a:t>
            </a:r>
            <a:endParaRPr lang="es-PA" sz="2400" dirty="0">
              <a:solidFill>
                <a:schemeClr val="tx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942037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07504" y="284044"/>
            <a:ext cx="576064" cy="415498"/>
          </a:xfrm>
          <a:prstGeom prst="rect">
            <a:avLst/>
          </a:prstGeom>
          <a:noFill/>
        </p:spPr>
        <p:txBody>
          <a:bodyPr wrap="square" rtlCol="0">
            <a:spAutoFit/>
          </a:bodyPr>
          <a:lstStyle/>
          <a:p>
            <a:pPr algn="ctr"/>
            <a:r>
              <a:rPr lang="es-ES" sz="1000" b="1" dirty="0" smtClean="0">
                <a:solidFill>
                  <a:schemeClr val="tx1"/>
                </a:solidFill>
              </a:rPr>
              <a:t>PCA</a:t>
            </a:r>
          </a:p>
          <a:p>
            <a:pPr algn="ctr"/>
            <a:r>
              <a:rPr lang="es-ES" sz="1000" b="1" dirty="0" smtClean="0">
                <a:solidFill>
                  <a:schemeClr val="tx1"/>
                </a:solidFill>
              </a:rPr>
              <a:t>(1901)</a:t>
            </a:r>
            <a:endParaRPr lang="en-GB" sz="1000" b="1" dirty="0">
              <a:solidFill>
                <a:schemeClr val="tx1"/>
              </a:solidFill>
            </a:endParaRPr>
          </a:p>
        </p:txBody>
      </p:sp>
      <p:grpSp>
        <p:nvGrpSpPr>
          <p:cNvPr id="39" name="38 Grupo"/>
          <p:cNvGrpSpPr/>
          <p:nvPr/>
        </p:nvGrpSpPr>
        <p:grpSpPr>
          <a:xfrm>
            <a:off x="647568" y="123478"/>
            <a:ext cx="328388" cy="4320480"/>
            <a:chOff x="647568" y="123478"/>
            <a:chExt cx="328388" cy="4320480"/>
          </a:xfrm>
        </p:grpSpPr>
        <p:grpSp>
          <p:nvGrpSpPr>
            <p:cNvPr id="15" name="14 Grupo"/>
            <p:cNvGrpSpPr/>
            <p:nvPr/>
          </p:nvGrpSpPr>
          <p:grpSpPr>
            <a:xfrm>
              <a:off x="647568" y="123478"/>
              <a:ext cx="324032" cy="4320480"/>
              <a:chOff x="647568" y="123478"/>
              <a:chExt cx="324032" cy="4320480"/>
            </a:xfrm>
          </p:grpSpPr>
          <p:grpSp>
            <p:nvGrpSpPr>
              <p:cNvPr id="12" name="11 Grupo"/>
              <p:cNvGrpSpPr/>
              <p:nvPr/>
            </p:nvGrpSpPr>
            <p:grpSpPr>
              <a:xfrm>
                <a:off x="647568" y="123478"/>
                <a:ext cx="324032" cy="4320480"/>
                <a:chOff x="359536" y="123478"/>
                <a:chExt cx="324032" cy="4320480"/>
              </a:xfrm>
            </p:grpSpPr>
            <p:sp>
              <p:nvSpPr>
                <p:cNvPr id="6" name="5 Rectángulo"/>
                <p:cNvSpPr/>
                <p:nvPr/>
              </p:nvSpPr>
              <p:spPr>
                <a:xfrm>
                  <a:off x="359536" y="267494"/>
                  <a:ext cx="36000" cy="4176464"/>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9 Rectángulo"/>
                <p:cNvSpPr/>
                <p:nvPr/>
              </p:nvSpPr>
              <p:spPr>
                <a:xfrm>
                  <a:off x="359536" y="26749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7 CuadroTexto"/>
                <p:cNvSpPr txBox="1"/>
                <p:nvPr/>
              </p:nvSpPr>
              <p:spPr>
                <a:xfrm>
                  <a:off x="391180" y="123478"/>
                  <a:ext cx="292388" cy="307777"/>
                </a:xfrm>
                <a:prstGeom prst="rect">
                  <a:avLst/>
                </a:prstGeom>
                <a:noFill/>
              </p:spPr>
              <p:txBody>
                <a:bodyPr vert="vert270" wrap="square" rtlCol="0">
                  <a:spAutoFit/>
                </a:bodyPr>
                <a:lstStyle/>
                <a:p>
                  <a:r>
                    <a:rPr lang="es-ES" sz="700" dirty="0" smtClean="0"/>
                    <a:t>1900</a:t>
                  </a:r>
                  <a:endParaRPr lang="en-GB" sz="700" dirty="0"/>
                </a:p>
              </p:txBody>
            </p:sp>
          </p:grpSp>
          <p:sp>
            <p:nvSpPr>
              <p:cNvPr id="17" name="16 Rectángulo"/>
              <p:cNvSpPr/>
              <p:nvPr/>
            </p:nvSpPr>
            <p:spPr>
              <a:xfrm>
                <a:off x="647568" y="62753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0" name="19 Rectángulo"/>
              <p:cNvSpPr/>
              <p:nvPr/>
            </p:nvSpPr>
            <p:spPr>
              <a:xfrm>
                <a:off x="647568" y="98757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21 Rectángulo"/>
              <p:cNvSpPr/>
              <p:nvPr/>
            </p:nvSpPr>
            <p:spPr>
              <a:xfrm>
                <a:off x="647568" y="134761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22 Rectángulo"/>
              <p:cNvSpPr/>
              <p:nvPr/>
            </p:nvSpPr>
            <p:spPr>
              <a:xfrm>
                <a:off x="647568" y="170765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 name="23 Rectángulo"/>
              <p:cNvSpPr/>
              <p:nvPr/>
            </p:nvSpPr>
            <p:spPr>
              <a:xfrm>
                <a:off x="647568" y="2139702"/>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5" name="24 Rectángulo"/>
              <p:cNvSpPr/>
              <p:nvPr/>
            </p:nvSpPr>
            <p:spPr>
              <a:xfrm>
                <a:off x="647568" y="2571758"/>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6" name="25 Rectángulo"/>
              <p:cNvSpPr/>
              <p:nvPr/>
            </p:nvSpPr>
            <p:spPr>
              <a:xfrm>
                <a:off x="647568" y="3003806"/>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7" name="26 Rectángulo"/>
              <p:cNvSpPr/>
              <p:nvPr/>
            </p:nvSpPr>
            <p:spPr>
              <a:xfrm>
                <a:off x="647568" y="343585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8" name="27 Rectángulo"/>
              <p:cNvSpPr/>
              <p:nvPr/>
            </p:nvSpPr>
            <p:spPr>
              <a:xfrm>
                <a:off x="647568" y="3939910"/>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9" name="28 Rectángulo"/>
              <p:cNvSpPr/>
              <p:nvPr/>
            </p:nvSpPr>
            <p:spPr>
              <a:xfrm>
                <a:off x="647568" y="4371958"/>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2" name="31 CuadroTexto"/>
            <p:cNvSpPr txBox="1"/>
            <p:nvPr/>
          </p:nvSpPr>
          <p:spPr>
            <a:xfrm>
              <a:off x="683568" y="1995686"/>
              <a:ext cx="292388" cy="307777"/>
            </a:xfrm>
            <a:prstGeom prst="rect">
              <a:avLst/>
            </a:prstGeom>
            <a:noFill/>
          </p:spPr>
          <p:txBody>
            <a:bodyPr vert="vert270" wrap="square" rtlCol="0">
              <a:spAutoFit/>
            </a:bodyPr>
            <a:lstStyle/>
            <a:p>
              <a:r>
                <a:rPr lang="es-ES" sz="700" dirty="0" smtClean="0"/>
                <a:t>1950</a:t>
              </a:r>
              <a:endParaRPr lang="en-GB" sz="700" dirty="0"/>
            </a:p>
          </p:txBody>
        </p:sp>
        <p:sp>
          <p:nvSpPr>
            <p:cNvPr id="33" name="32 CuadroTexto"/>
            <p:cNvSpPr txBox="1"/>
            <p:nvPr/>
          </p:nvSpPr>
          <p:spPr>
            <a:xfrm>
              <a:off x="679212" y="3776141"/>
              <a:ext cx="292388" cy="307777"/>
            </a:xfrm>
            <a:prstGeom prst="rect">
              <a:avLst/>
            </a:prstGeom>
            <a:noFill/>
          </p:spPr>
          <p:txBody>
            <a:bodyPr vert="vert270" wrap="square" rtlCol="0">
              <a:spAutoFit/>
            </a:bodyPr>
            <a:lstStyle/>
            <a:p>
              <a:r>
                <a:rPr lang="es-ES" sz="700" dirty="0" smtClean="0"/>
                <a:t>2000</a:t>
              </a:r>
              <a:endParaRPr lang="en-GB" sz="700" dirty="0"/>
            </a:p>
          </p:txBody>
        </p:sp>
      </p:grpSp>
      <p:sp>
        <p:nvSpPr>
          <p:cNvPr id="35" name="34 CuadroTexto"/>
          <p:cNvSpPr txBox="1"/>
          <p:nvPr/>
        </p:nvSpPr>
        <p:spPr>
          <a:xfrm>
            <a:off x="107504" y="1275606"/>
            <a:ext cx="576064" cy="553998"/>
          </a:xfrm>
          <a:prstGeom prst="rect">
            <a:avLst/>
          </a:prstGeom>
          <a:noFill/>
        </p:spPr>
        <p:txBody>
          <a:bodyPr wrap="square" rtlCol="0">
            <a:spAutoFit/>
          </a:bodyPr>
          <a:lstStyle/>
          <a:p>
            <a:pPr algn="ctr"/>
            <a:r>
              <a:rPr lang="es-ES" sz="1000" b="1" dirty="0" smtClean="0">
                <a:solidFill>
                  <a:schemeClr val="tx1"/>
                </a:solidFill>
              </a:rPr>
              <a:t>PCA</a:t>
            </a:r>
          </a:p>
          <a:p>
            <a:pPr algn="ctr"/>
            <a:r>
              <a:rPr lang="es-ES" sz="1000" b="1" dirty="0" smtClean="0">
                <a:solidFill>
                  <a:schemeClr val="tx1"/>
                </a:solidFill>
              </a:rPr>
              <a:t>(1933)</a:t>
            </a:r>
          </a:p>
          <a:p>
            <a:pPr algn="ctr"/>
            <a:r>
              <a:rPr lang="es-ES" sz="1000" b="1" dirty="0" smtClean="0">
                <a:solidFill>
                  <a:schemeClr val="tx1"/>
                </a:solidFill>
              </a:rPr>
              <a:t>(1936)</a:t>
            </a:r>
            <a:endParaRPr lang="en-GB" sz="1000" b="1" dirty="0">
              <a:solidFill>
                <a:schemeClr val="tx1"/>
              </a:solidFill>
            </a:endParaRPr>
          </a:p>
        </p:txBody>
      </p:sp>
      <p:sp>
        <p:nvSpPr>
          <p:cNvPr id="37" name="36 CuadroTexto"/>
          <p:cNvSpPr txBox="1"/>
          <p:nvPr/>
        </p:nvSpPr>
        <p:spPr>
          <a:xfrm>
            <a:off x="0" y="2737832"/>
            <a:ext cx="683568" cy="553998"/>
          </a:xfrm>
          <a:prstGeom prst="rect">
            <a:avLst/>
          </a:prstGeom>
          <a:noFill/>
        </p:spPr>
        <p:txBody>
          <a:bodyPr wrap="square" rtlCol="0">
            <a:spAutoFit/>
          </a:bodyPr>
          <a:lstStyle/>
          <a:p>
            <a:pPr algn="ctr"/>
            <a:r>
              <a:rPr lang="es-ES" sz="1000" b="1" dirty="0" smtClean="0">
                <a:solidFill>
                  <a:schemeClr val="tx1"/>
                </a:solidFill>
              </a:rPr>
              <a:t>Biplot Gabriel (1971)</a:t>
            </a:r>
            <a:endParaRPr lang="en-GB" sz="1000" b="1" dirty="0">
              <a:solidFill>
                <a:schemeClr val="tx1"/>
              </a:solidFill>
            </a:endParaRPr>
          </a:p>
        </p:txBody>
      </p:sp>
      <p:cxnSp>
        <p:nvCxnSpPr>
          <p:cNvPr id="38" name="37 Conector recto"/>
          <p:cNvCxnSpPr/>
          <p:nvPr/>
        </p:nvCxnSpPr>
        <p:spPr>
          <a:xfrm>
            <a:off x="575576" y="411510"/>
            <a:ext cx="1800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40 Conector recto"/>
          <p:cNvCxnSpPr/>
          <p:nvPr/>
        </p:nvCxnSpPr>
        <p:spPr>
          <a:xfrm>
            <a:off x="575576" y="1635646"/>
            <a:ext cx="1800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41 Conector recto"/>
          <p:cNvCxnSpPr/>
          <p:nvPr/>
        </p:nvCxnSpPr>
        <p:spPr>
          <a:xfrm>
            <a:off x="575576" y="1707654"/>
            <a:ext cx="1800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42 Conector recto"/>
          <p:cNvCxnSpPr/>
          <p:nvPr/>
        </p:nvCxnSpPr>
        <p:spPr>
          <a:xfrm>
            <a:off x="575576" y="3075806"/>
            <a:ext cx="180000" cy="0"/>
          </a:xfrm>
          <a:prstGeom prst="line">
            <a:avLst/>
          </a:prstGeom>
        </p:spPr>
        <p:style>
          <a:lnRef idx="2">
            <a:schemeClr val="accent6"/>
          </a:lnRef>
          <a:fillRef idx="0">
            <a:schemeClr val="accent6"/>
          </a:fillRef>
          <a:effectRef idx="1">
            <a:schemeClr val="accent6"/>
          </a:effectRef>
          <a:fontRef idx="minor">
            <a:schemeClr val="tx1"/>
          </a:fontRef>
        </p:style>
      </p:cxnSp>
      <p:sp>
        <p:nvSpPr>
          <p:cNvPr id="45" name="Shape 467"/>
          <p:cNvSpPr txBox="1">
            <a:spLocks/>
          </p:cNvSpPr>
          <p:nvPr/>
        </p:nvSpPr>
        <p:spPr>
          <a:xfrm>
            <a:off x="2339752" y="-164554"/>
            <a:ext cx="4278813" cy="71713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2</a:t>
            </a:r>
            <a:r>
              <a:rPr lang="es-PA" sz="2400" dirty="0" smtClean="0">
                <a:solidFill>
                  <a:schemeClr val="tx1"/>
                </a:solidFill>
              </a:rPr>
              <a:t>. Biplots</a:t>
            </a:r>
            <a:endParaRPr lang="en" sz="2400" dirty="0">
              <a:solidFill>
                <a:schemeClr val="tx1"/>
              </a:solidFill>
            </a:endParaRPr>
          </a:p>
        </p:txBody>
      </p:sp>
      <p:sp>
        <p:nvSpPr>
          <p:cNvPr id="47" name="Shape 594"/>
          <p:cNvSpPr txBox="1"/>
          <p:nvPr/>
        </p:nvSpPr>
        <p:spPr>
          <a:xfrm>
            <a:off x="2195735" y="483518"/>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Definición</a:t>
            </a:r>
            <a:endParaRPr lang="es-PA" sz="2400" dirty="0">
              <a:solidFill>
                <a:schemeClr val="tx1"/>
              </a:solidFill>
              <a:latin typeface="Source Sans Pro"/>
              <a:ea typeface="Source Sans Pro"/>
              <a:cs typeface="Source Sans Pro"/>
              <a:sym typeface="Source Sans Pro"/>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459" t="21287" r="39175" b="39356"/>
          <a:stretch/>
        </p:blipFill>
        <p:spPr bwMode="auto">
          <a:xfrm>
            <a:off x="1120551" y="2458693"/>
            <a:ext cx="2515345" cy="17103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2 Rectángulo"/>
          <p:cNvSpPr/>
          <p:nvPr/>
        </p:nvSpPr>
        <p:spPr>
          <a:xfrm>
            <a:off x="1331640" y="1041579"/>
            <a:ext cx="6992051" cy="1077218"/>
          </a:xfrm>
          <a:prstGeom prst="rect">
            <a:avLst/>
          </a:prstGeom>
        </p:spPr>
        <p:txBody>
          <a:bodyPr wrap="square">
            <a:spAutoFit/>
          </a:bodyPr>
          <a:lstStyle/>
          <a:p>
            <a:pPr algn="just"/>
            <a:r>
              <a:rPr lang="es-ES" sz="1600" dirty="0"/>
              <a:t>Un Biplot (Gabriel, 1971) es una representación gráfica de datos multivariantes. De la misma manera que un diagrama de dispersión muestra la distribución conjunta de dos variables, un Biplot representa tres o más variables (Gabriel y </a:t>
            </a:r>
            <a:r>
              <a:rPr lang="es-ES" sz="1600" dirty="0" err="1"/>
              <a:t>Odoroff</a:t>
            </a:r>
            <a:r>
              <a:rPr lang="es-ES" sz="1600" dirty="0"/>
              <a:t>, 1990).</a:t>
            </a:r>
            <a:endParaRPr lang="en-GB" sz="1600" dirty="0"/>
          </a:p>
        </p:txBody>
      </p:sp>
      <mc:AlternateContent xmlns:mc="http://schemas.openxmlformats.org/markup-compatibility/2006" xmlns:a14="http://schemas.microsoft.com/office/drawing/2010/main">
        <mc:Choice Requires="a14">
          <p:sp>
            <p:nvSpPr>
              <p:cNvPr id="4" name="3 Rectángulo"/>
              <p:cNvSpPr/>
              <p:nvPr/>
            </p:nvSpPr>
            <p:spPr>
              <a:xfrm>
                <a:off x="3931391" y="2571758"/>
                <a:ext cx="4572000" cy="1408462"/>
              </a:xfrm>
              <a:prstGeom prst="rect">
                <a:avLst/>
              </a:prstGeom>
            </p:spPr>
            <p:txBody>
              <a:bodyPr>
                <a:spAutoFit/>
              </a:bodyPr>
              <a:lstStyle/>
              <a:p>
                <a:r>
                  <a:rPr lang="es-ES" b="1" u="sng" dirty="0"/>
                  <a:t>Definición formal</a:t>
                </a:r>
                <a:r>
                  <a:rPr lang="es-ES" b="1" dirty="0"/>
                  <a:t>: </a:t>
                </a:r>
                <a:r>
                  <a:rPr lang="es-ES" dirty="0"/>
                  <a:t>Un Biplot para una matriz de datos X es una representación gráfica mediante marcadores g</a:t>
                </a:r>
                <a:r>
                  <a:rPr lang="es-ES" baseline="-25000" dirty="0"/>
                  <a:t>1</a:t>
                </a:r>
                <a:r>
                  <a:rPr lang="es-ES" dirty="0"/>
                  <a:t>, g</a:t>
                </a:r>
                <a:r>
                  <a:rPr lang="es-ES" baseline="-25000" dirty="0"/>
                  <a:t>2</a:t>
                </a:r>
                <a:r>
                  <a:rPr lang="es-ES" dirty="0"/>
                  <a:t>, …, </a:t>
                </a:r>
                <a:r>
                  <a:rPr lang="es-ES" dirty="0" err="1"/>
                  <a:t>g</a:t>
                </a:r>
                <a:r>
                  <a:rPr lang="es-ES" baseline="-25000" dirty="0" err="1"/>
                  <a:t>n</a:t>
                </a:r>
                <a:r>
                  <a:rPr lang="es-ES" dirty="0"/>
                  <a:t> para las filas de X y h</a:t>
                </a:r>
                <a:r>
                  <a:rPr lang="es-ES" baseline="-25000" dirty="0"/>
                  <a:t>1</a:t>
                </a:r>
                <a:r>
                  <a:rPr lang="es-ES" dirty="0"/>
                  <a:t>, h</a:t>
                </a:r>
                <a:r>
                  <a:rPr lang="es-ES" baseline="-25000" dirty="0"/>
                  <a:t>2</a:t>
                </a:r>
                <a:r>
                  <a:rPr lang="es-ES" dirty="0"/>
                  <a:t>, …, h</a:t>
                </a:r>
                <a:r>
                  <a:rPr lang="es-ES" baseline="-25000" dirty="0"/>
                  <a:t>p</a:t>
                </a:r>
                <a:r>
                  <a:rPr lang="es-ES" dirty="0"/>
                  <a:t> para las columnas de X, de forma que el producto interno </a:t>
                </a:r>
                <a14:m>
                  <m:oMath xmlns:m="http://schemas.openxmlformats.org/officeDocument/2006/math">
                    <m:sSubSup>
                      <m:sSubSupPr>
                        <m:ctrlPr>
                          <a:rPr lang="en-GB" i="1">
                            <a:latin typeface="Cambria Math"/>
                          </a:rPr>
                        </m:ctrlPr>
                      </m:sSubSupPr>
                      <m:e>
                        <m:r>
                          <a:rPr lang="es-ES" i="1">
                            <a:latin typeface="Cambria Math"/>
                          </a:rPr>
                          <m:t>𝑔</m:t>
                        </m:r>
                      </m:e>
                      <m:sub>
                        <m:r>
                          <a:rPr lang="es-ES" i="1">
                            <a:latin typeface="Cambria Math"/>
                          </a:rPr>
                          <m:t>𝑖</m:t>
                        </m:r>
                      </m:sub>
                      <m:sup>
                        <m:r>
                          <a:rPr lang="es-ES" i="1">
                            <a:latin typeface="Cambria Math"/>
                          </a:rPr>
                          <m:t>𝑡</m:t>
                        </m:r>
                      </m:sup>
                    </m:sSubSup>
                  </m:oMath>
                </a14:m>
                <a:r>
                  <a:rPr lang="es-ES" dirty="0" err="1"/>
                  <a:t>h</a:t>
                </a:r>
                <a:r>
                  <a:rPr lang="es-ES" baseline="-25000" dirty="0" err="1"/>
                  <a:t>j</a:t>
                </a:r>
                <a:r>
                  <a:rPr lang="es-ES" dirty="0"/>
                  <a:t> aproxime el elemento </a:t>
                </a:r>
                <a:r>
                  <a:rPr lang="es-ES" dirty="0" err="1"/>
                  <a:t>x</a:t>
                </a:r>
                <a:r>
                  <a:rPr lang="es-ES" baseline="-25000" dirty="0" err="1"/>
                  <a:t>ij</a:t>
                </a:r>
                <a:r>
                  <a:rPr lang="es-ES" dirty="0"/>
                  <a:t> de la matriz de partida, tan bien como sea posible.</a:t>
                </a:r>
                <a:endParaRPr lang="en-GB" dirty="0"/>
              </a:p>
            </p:txBody>
          </p:sp>
        </mc:Choice>
        <mc:Fallback xmlns="">
          <p:sp>
            <p:nvSpPr>
              <p:cNvPr id="4" name="3 Rectángulo"/>
              <p:cNvSpPr>
                <a:spLocks noRot="1" noChangeAspect="1" noMove="1" noResize="1" noEditPoints="1" noAdjustHandles="1" noChangeArrowheads="1" noChangeShapeType="1" noTextEdit="1"/>
              </p:cNvSpPr>
              <p:nvPr/>
            </p:nvSpPr>
            <p:spPr>
              <a:xfrm>
                <a:off x="3931391" y="2571758"/>
                <a:ext cx="4572000" cy="1408462"/>
              </a:xfrm>
              <a:prstGeom prst="rect">
                <a:avLst/>
              </a:prstGeom>
              <a:blipFill rotWithShape="1">
                <a:blip r:embed="rId5"/>
                <a:stretch>
                  <a:fillRect l="-400" t="-433" b="-34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4 Rectángulo"/>
              <p:cNvSpPr/>
              <p:nvPr/>
            </p:nvSpPr>
            <p:spPr>
              <a:xfrm>
                <a:off x="5508104" y="3996149"/>
                <a:ext cx="1484061" cy="491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a:latin typeface="Cambria Math"/>
                        </a:rPr>
                        <m:t>𝑿</m:t>
                      </m:r>
                      <m:acc>
                        <m:accPr>
                          <m:chr m:val="̃"/>
                          <m:ctrlPr>
                            <a:rPr lang="en-GB" sz="2400" b="1" i="1">
                              <a:latin typeface="Cambria Math"/>
                            </a:rPr>
                          </m:ctrlPr>
                        </m:accPr>
                        <m:e>
                          <m:r>
                            <a:rPr lang="es-ES" sz="2400" b="1" i="1">
                              <a:latin typeface="Cambria Math"/>
                            </a:rPr>
                            <m:t>=</m:t>
                          </m:r>
                        </m:e>
                      </m:acc>
                      <m:r>
                        <a:rPr lang="es-ES" sz="2400" b="1" i="1">
                          <a:latin typeface="Cambria Math"/>
                        </a:rPr>
                        <m:t>𝑮</m:t>
                      </m:r>
                      <m:sSup>
                        <m:sSupPr>
                          <m:ctrlPr>
                            <a:rPr lang="en-GB" sz="2400" b="1" i="1">
                              <a:latin typeface="Cambria Math"/>
                            </a:rPr>
                          </m:ctrlPr>
                        </m:sSupPr>
                        <m:e>
                          <m:r>
                            <a:rPr lang="es-ES" sz="2400" b="1" i="1">
                              <a:latin typeface="Cambria Math"/>
                            </a:rPr>
                            <m:t>𝑯</m:t>
                          </m:r>
                        </m:e>
                        <m:sup>
                          <m:r>
                            <a:rPr lang="es-ES" sz="2400" b="1" i="1">
                              <a:latin typeface="Cambria Math"/>
                            </a:rPr>
                            <m:t>𝑻</m:t>
                          </m:r>
                        </m:sup>
                      </m:sSup>
                    </m:oMath>
                  </m:oMathPara>
                </a14:m>
                <a:endParaRPr lang="en-GB" sz="2400" b="1" dirty="0"/>
              </a:p>
            </p:txBody>
          </p:sp>
        </mc:Choice>
        <mc:Fallback xmlns="">
          <p:sp>
            <p:nvSpPr>
              <p:cNvPr id="5" name="4 Rectángulo"/>
              <p:cNvSpPr>
                <a:spLocks noRot="1" noChangeAspect="1" noMove="1" noResize="1" noEditPoints="1" noAdjustHandles="1" noChangeArrowheads="1" noChangeShapeType="1" noTextEdit="1"/>
              </p:cNvSpPr>
              <p:nvPr/>
            </p:nvSpPr>
            <p:spPr>
              <a:xfrm>
                <a:off x="5508104" y="3996149"/>
                <a:ext cx="1484061" cy="491481"/>
              </a:xfrm>
              <a:prstGeom prst="rect">
                <a:avLst/>
              </a:prstGeom>
              <a:blipFill rotWithShape="1">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9096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barn(inVertical)">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07504" y="284044"/>
            <a:ext cx="576064" cy="415498"/>
          </a:xfrm>
          <a:prstGeom prst="rect">
            <a:avLst/>
          </a:prstGeom>
          <a:noFill/>
        </p:spPr>
        <p:txBody>
          <a:bodyPr wrap="square" rtlCol="0">
            <a:spAutoFit/>
          </a:bodyPr>
          <a:lstStyle/>
          <a:p>
            <a:pPr algn="ctr"/>
            <a:r>
              <a:rPr lang="es-ES" sz="1000" b="1" dirty="0" smtClean="0">
                <a:solidFill>
                  <a:schemeClr val="tx1"/>
                </a:solidFill>
              </a:rPr>
              <a:t>PCA</a:t>
            </a:r>
          </a:p>
          <a:p>
            <a:pPr algn="ctr"/>
            <a:r>
              <a:rPr lang="es-ES" sz="1000" b="1" dirty="0" smtClean="0">
                <a:solidFill>
                  <a:schemeClr val="tx1"/>
                </a:solidFill>
              </a:rPr>
              <a:t>(1901)</a:t>
            </a:r>
            <a:endParaRPr lang="en-GB" sz="1000" b="1" dirty="0">
              <a:solidFill>
                <a:schemeClr val="tx1"/>
              </a:solidFill>
            </a:endParaRPr>
          </a:p>
        </p:txBody>
      </p:sp>
      <p:grpSp>
        <p:nvGrpSpPr>
          <p:cNvPr id="39" name="38 Grupo"/>
          <p:cNvGrpSpPr/>
          <p:nvPr/>
        </p:nvGrpSpPr>
        <p:grpSpPr>
          <a:xfrm>
            <a:off x="647568" y="123478"/>
            <a:ext cx="328388" cy="4320480"/>
            <a:chOff x="647568" y="123478"/>
            <a:chExt cx="328388" cy="4320480"/>
          </a:xfrm>
        </p:grpSpPr>
        <p:grpSp>
          <p:nvGrpSpPr>
            <p:cNvPr id="15" name="14 Grupo"/>
            <p:cNvGrpSpPr/>
            <p:nvPr/>
          </p:nvGrpSpPr>
          <p:grpSpPr>
            <a:xfrm>
              <a:off x="647568" y="123478"/>
              <a:ext cx="324032" cy="4320480"/>
              <a:chOff x="647568" y="123478"/>
              <a:chExt cx="324032" cy="4320480"/>
            </a:xfrm>
          </p:grpSpPr>
          <p:grpSp>
            <p:nvGrpSpPr>
              <p:cNvPr id="12" name="11 Grupo"/>
              <p:cNvGrpSpPr/>
              <p:nvPr/>
            </p:nvGrpSpPr>
            <p:grpSpPr>
              <a:xfrm>
                <a:off x="647568" y="123478"/>
                <a:ext cx="324032" cy="4320480"/>
                <a:chOff x="359536" y="123478"/>
                <a:chExt cx="324032" cy="4320480"/>
              </a:xfrm>
            </p:grpSpPr>
            <p:sp>
              <p:nvSpPr>
                <p:cNvPr id="6" name="5 Rectángulo"/>
                <p:cNvSpPr/>
                <p:nvPr/>
              </p:nvSpPr>
              <p:spPr>
                <a:xfrm>
                  <a:off x="359536" y="267494"/>
                  <a:ext cx="36000" cy="4176464"/>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9 Rectángulo"/>
                <p:cNvSpPr/>
                <p:nvPr/>
              </p:nvSpPr>
              <p:spPr>
                <a:xfrm>
                  <a:off x="359536" y="26749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7 CuadroTexto"/>
                <p:cNvSpPr txBox="1"/>
                <p:nvPr/>
              </p:nvSpPr>
              <p:spPr>
                <a:xfrm>
                  <a:off x="391180" y="123478"/>
                  <a:ext cx="292388" cy="307777"/>
                </a:xfrm>
                <a:prstGeom prst="rect">
                  <a:avLst/>
                </a:prstGeom>
                <a:noFill/>
              </p:spPr>
              <p:txBody>
                <a:bodyPr vert="vert270" wrap="square" rtlCol="0">
                  <a:spAutoFit/>
                </a:bodyPr>
                <a:lstStyle/>
                <a:p>
                  <a:r>
                    <a:rPr lang="es-ES" sz="700" dirty="0" smtClean="0"/>
                    <a:t>1900</a:t>
                  </a:r>
                  <a:endParaRPr lang="en-GB" sz="700" dirty="0"/>
                </a:p>
              </p:txBody>
            </p:sp>
          </p:grpSp>
          <p:sp>
            <p:nvSpPr>
              <p:cNvPr id="17" name="16 Rectángulo"/>
              <p:cNvSpPr/>
              <p:nvPr/>
            </p:nvSpPr>
            <p:spPr>
              <a:xfrm>
                <a:off x="647568" y="62753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0" name="19 Rectángulo"/>
              <p:cNvSpPr/>
              <p:nvPr/>
            </p:nvSpPr>
            <p:spPr>
              <a:xfrm>
                <a:off x="647568" y="98757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21 Rectángulo"/>
              <p:cNvSpPr/>
              <p:nvPr/>
            </p:nvSpPr>
            <p:spPr>
              <a:xfrm>
                <a:off x="647568" y="134761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22 Rectángulo"/>
              <p:cNvSpPr/>
              <p:nvPr/>
            </p:nvSpPr>
            <p:spPr>
              <a:xfrm>
                <a:off x="647568" y="170765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 name="23 Rectángulo"/>
              <p:cNvSpPr/>
              <p:nvPr/>
            </p:nvSpPr>
            <p:spPr>
              <a:xfrm>
                <a:off x="647568" y="2139702"/>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5" name="24 Rectángulo"/>
              <p:cNvSpPr/>
              <p:nvPr/>
            </p:nvSpPr>
            <p:spPr>
              <a:xfrm>
                <a:off x="647568" y="2571758"/>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6" name="25 Rectángulo"/>
              <p:cNvSpPr/>
              <p:nvPr/>
            </p:nvSpPr>
            <p:spPr>
              <a:xfrm>
                <a:off x="647568" y="3003806"/>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7" name="26 Rectángulo"/>
              <p:cNvSpPr/>
              <p:nvPr/>
            </p:nvSpPr>
            <p:spPr>
              <a:xfrm>
                <a:off x="647568" y="343585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8" name="27 Rectángulo"/>
              <p:cNvSpPr/>
              <p:nvPr/>
            </p:nvSpPr>
            <p:spPr>
              <a:xfrm>
                <a:off x="647568" y="3939910"/>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9" name="28 Rectángulo"/>
              <p:cNvSpPr/>
              <p:nvPr/>
            </p:nvSpPr>
            <p:spPr>
              <a:xfrm>
                <a:off x="647568" y="4371958"/>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2" name="31 CuadroTexto"/>
            <p:cNvSpPr txBox="1"/>
            <p:nvPr/>
          </p:nvSpPr>
          <p:spPr>
            <a:xfrm>
              <a:off x="683568" y="1995686"/>
              <a:ext cx="292388" cy="307777"/>
            </a:xfrm>
            <a:prstGeom prst="rect">
              <a:avLst/>
            </a:prstGeom>
            <a:noFill/>
          </p:spPr>
          <p:txBody>
            <a:bodyPr vert="vert270" wrap="square" rtlCol="0">
              <a:spAutoFit/>
            </a:bodyPr>
            <a:lstStyle/>
            <a:p>
              <a:r>
                <a:rPr lang="es-ES" sz="700" dirty="0" smtClean="0"/>
                <a:t>1950</a:t>
              </a:r>
              <a:endParaRPr lang="en-GB" sz="700" dirty="0"/>
            </a:p>
          </p:txBody>
        </p:sp>
        <p:sp>
          <p:nvSpPr>
            <p:cNvPr id="33" name="32 CuadroTexto"/>
            <p:cNvSpPr txBox="1"/>
            <p:nvPr/>
          </p:nvSpPr>
          <p:spPr>
            <a:xfrm>
              <a:off x="679212" y="3776141"/>
              <a:ext cx="292388" cy="307777"/>
            </a:xfrm>
            <a:prstGeom prst="rect">
              <a:avLst/>
            </a:prstGeom>
            <a:noFill/>
          </p:spPr>
          <p:txBody>
            <a:bodyPr vert="vert270" wrap="square" rtlCol="0">
              <a:spAutoFit/>
            </a:bodyPr>
            <a:lstStyle/>
            <a:p>
              <a:r>
                <a:rPr lang="es-ES" sz="700" dirty="0" smtClean="0"/>
                <a:t>2000</a:t>
              </a:r>
              <a:endParaRPr lang="en-GB" sz="700" dirty="0"/>
            </a:p>
          </p:txBody>
        </p:sp>
      </p:grpSp>
      <p:sp>
        <p:nvSpPr>
          <p:cNvPr id="35" name="34 CuadroTexto"/>
          <p:cNvSpPr txBox="1"/>
          <p:nvPr/>
        </p:nvSpPr>
        <p:spPr>
          <a:xfrm>
            <a:off x="107504" y="1275606"/>
            <a:ext cx="576064" cy="553998"/>
          </a:xfrm>
          <a:prstGeom prst="rect">
            <a:avLst/>
          </a:prstGeom>
          <a:noFill/>
        </p:spPr>
        <p:txBody>
          <a:bodyPr wrap="square" rtlCol="0">
            <a:spAutoFit/>
          </a:bodyPr>
          <a:lstStyle/>
          <a:p>
            <a:pPr algn="ctr"/>
            <a:r>
              <a:rPr lang="es-ES" sz="1000" b="1" dirty="0" smtClean="0">
                <a:solidFill>
                  <a:schemeClr val="tx1"/>
                </a:solidFill>
              </a:rPr>
              <a:t>PCA</a:t>
            </a:r>
          </a:p>
          <a:p>
            <a:pPr algn="ctr"/>
            <a:r>
              <a:rPr lang="es-ES" sz="1000" b="1" dirty="0" smtClean="0">
                <a:solidFill>
                  <a:schemeClr val="tx1"/>
                </a:solidFill>
              </a:rPr>
              <a:t>(1933)</a:t>
            </a:r>
          </a:p>
          <a:p>
            <a:pPr algn="ctr"/>
            <a:r>
              <a:rPr lang="es-ES" sz="1000" b="1" dirty="0" smtClean="0">
                <a:solidFill>
                  <a:schemeClr val="tx1"/>
                </a:solidFill>
              </a:rPr>
              <a:t>(1936)</a:t>
            </a:r>
            <a:endParaRPr lang="en-GB" sz="1000" b="1" dirty="0">
              <a:solidFill>
                <a:schemeClr val="tx1"/>
              </a:solidFill>
            </a:endParaRPr>
          </a:p>
        </p:txBody>
      </p:sp>
      <p:sp>
        <p:nvSpPr>
          <p:cNvPr id="37" name="36 CuadroTexto"/>
          <p:cNvSpPr txBox="1"/>
          <p:nvPr/>
        </p:nvSpPr>
        <p:spPr>
          <a:xfrm>
            <a:off x="0" y="2737832"/>
            <a:ext cx="683568" cy="553998"/>
          </a:xfrm>
          <a:prstGeom prst="rect">
            <a:avLst/>
          </a:prstGeom>
          <a:noFill/>
        </p:spPr>
        <p:txBody>
          <a:bodyPr wrap="square" rtlCol="0">
            <a:spAutoFit/>
          </a:bodyPr>
          <a:lstStyle/>
          <a:p>
            <a:pPr algn="ctr"/>
            <a:r>
              <a:rPr lang="es-ES" sz="1000" b="1" dirty="0" smtClean="0">
                <a:solidFill>
                  <a:schemeClr val="tx1"/>
                </a:solidFill>
              </a:rPr>
              <a:t>Biplot Gabriel (1971)</a:t>
            </a:r>
            <a:endParaRPr lang="en-GB" sz="1000" b="1" dirty="0">
              <a:solidFill>
                <a:schemeClr val="tx1"/>
              </a:solidFill>
            </a:endParaRPr>
          </a:p>
        </p:txBody>
      </p:sp>
      <p:cxnSp>
        <p:nvCxnSpPr>
          <p:cNvPr id="38" name="37 Conector recto"/>
          <p:cNvCxnSpPr/>
          <p:nvPr/>
        </p:nvCxnSpPr>
        <p:spPr>
          <a:xfrm>
            <a:off x="575576" y="411510"/>
            <a:ext cx="1800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40 Conector recto"/>
          <p:cNvCxnSpPr/>
          <p:nvPr/>
        </p:nvCxnSpPr>
        <p:spPr>
          <a:xfrm>
            <a:off x="575576" y="1635646"/>
            <a:ext cx="1800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41 Conector recto"/>
          <p:cNvCxnSpPr/>
          <p:nvPr/>
        </p:nvCxnSpPr>
        <p:spPr>
          <a:xfrm>
            <a:off x="575576" y="1707654"/>
            <a:ext cx="1800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42 Conector recto"/>
          <p:cNvCxnSpPr/>
          <p:nvPr/>
        </p:nvCxnSpPr>
        <p:spPr>
          <a:xfrm>
            <a:off x="575576" y="3075806"/>
            <a:ext cx="180000" cy="0"/>
          </a:xfrm>
          <a:prstGeom prst="line">
            <a:avLst/>
          </a:prstGeom>
        </p:spPr>
        <p:style>
          <a:lnRef idx="2">
            <a:schemeClr val="accent6"/>
          </a:lnRef>
          <a:fillRef idx="0">
            <a:schemeClr val="accent6"/>
          </a:fillRef>
          <a:effectRef idx="1">
            <a:schemeClr val="accent6"/>
          </a:effectRef>
          <a:fontRef idx="minor">
            <a:schemeClr val="tx1"/>
          </a:fontRef>
        </p:style>
      </p:cxnSp>
      <p:sp>
        <p:nvSpPr>
          <p:cNvPr id="45" name="Shape 467"/>
          <p:cNvSpPr txBox="1">
            <a:spLocks/>
          </p:cNvSpPr>
          <p:nvPr/>
        </p:nvSpPr>
        <p:spPr>
          <a:xfrm>
            <a:off x="2339752" y="-164554"/>
            <a:ext cx="4278813" cy="71713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2</a:t>
            </a:r>
            <a:r>
              <a:rPr lang="es-PA" sz="2400" dirty="0" smtClean="0">
                <a:solidFill>
                  <a:schemeClr val="tx1"/>
                </a:solidFill>
              </a:rPr>
              <a:t>. Biplots</a:t>
            </a:r>
            <a:endParaRPr lang="en" sz="2400" dirty="0">
              <a:solidFill>
                <a:schemeClr val="tx1"/>
              </a:solidFill>
            </a:endParaRPr>
          </a:p>
        </p:txBody>
      </p:sp>
      <p:sp>
        <p:nvSpPr>
          <p:cNvPr id="47" name="Shape 594"/>
          <p:cNvSpPr txBox="1"/>
          <p:nvPr/>
        </p:nvSpPr>
        <p:spPr>
          <a:xfrm>
            <a:off x="2195735" y="483518"/>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Definición</a:t>
            </a:r>
            <a:endParaRPr lang="es-PA" sz="2400" dirty="0">
              <a:solidFill>
                <a:schemeClr val="tx1"/>
              </a:solidFill>
              <a:latin typeface="Source Sans Pro"/>
              <a:ea typeface="Source Sans Pro"/>
              <a:cs typeface="Source Sans Pro"/>
              <a:sym typeface="Source Sans Pro"/>
            </a:endParaRPr>
          </a:p>
        </p:txBody>
      </p:sp>
      <mc:AlternateContent xmlns:mc="http://schemas.openxmlformats.org/markup-compatibility/2006" xmlns:a14="http://schemas.microsoft.com/office/drawing/2010/main">
        <mc:Choice Requires="a14">
          <p:sp>
            <p:nvSpPr>
              <p:cNvPr id="31" name="30 Rectángulo"/>
              <p:cNvSpPr/>
              <p:nvPr/>
            </p:nvSpPr>
            <p:spPr>
              <a:xfrm>
                <a:off x="4305200" y="957949"/>
                <a:ext cx="460382" cy="46166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s-ES" sz="2400" b="1" i="0">
                          <a:latin typeface="Cambria Math"/>
                        </a:rPr>
                        <m:t>𝐗</m:t>
                      </m:r>
                    </m:oMath>
                  </m:oMathPara>
                </a14:m>
                <a:endParaRPr lang="en-GB" sz="2400" b="1" dirty="0"/>
              </a:p>
            </p:txBody>
          </p:sp>
        </mc:Choice>
        <mc:Fallback xmlns="">
          <p:sp>
            <p:nvSpPr>
              <p:cNvPr id="31" name="30 Rectángulo"/>
              <p:cNvSpPr>
                <a:spLocks noRot="1" noChangeAspect="1" noMove="1" noResize="1" noEditPoints="1" noAdjustHandles="1" noChangeArrowheads="1" noChangeShapeType="1" noTextEdit="1"/>
              </p:cNvSpPr>
              <p:nvPr/>
            </p:nvSpPr>
            <p:spPr>
              <a:xfrm>
                <a:off x="4305200" y="957949"/>
                <a:ext cx="460382" cy="461665"/>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35 Rectángulo"/>
              <p:cNvSpPr/>
              <p:nvPr/>
            </p:nvSpPr>
            <p:spPr>
              <a:xfrm>
                <a:off x="2195736" y="1455473"/>
                <a:ext cx="848246"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2400" b="1" i="1" smtClean="0">
                              <a:latin typeface="Cambria Math"/>
                            </a:rPr>
                          </m:ctrlPr>
                        </m:sSupPr>
                        <m:e>
                          <m:r>
                            <a:rPr lang="es-ES" sz="2400" b="1" i="1" smtClean="0">
                              <a:latin typeface="Cambria Math"/>
                            </a:rPr>
                            <m:t>𝑿𝑿</m:t>
                          </m:r>
                        </m:e>
                        <m:sup>
                          <m:r>
                            <a:rPr lang="es-ES" sz="2400" b="1" i="1">
                              <a:latin typeface="Cambria Math"/>
                            </a:rPr>
                            <m:t>𝑻</m:t>
                          </m:r>
                        </m:sup>
                      </m:sSup>
                    </m:oMath>
                  </m:oMathPara>
                </a14:m>
                <a:endParaRPr lang="en-GB" sz="2400" b="1" dirty="0"/>
              </a:p>
            </p:txBody>
          </p:sp>
        </mc:Choice>
        <mc:Fallback xmlns="">
          <p:sp>
            <p:nvSpPr>
              <p:cNvPr id="36" name="35 Rectángulo"/>
              <p:cNvSpPr>
                <a:spLocks noRot="1" noChangeAspect="1" noMove="1" noResize="1" noEditPoints="1" noAdjustHandles="1" noChangeArrowheads="1" noChangeShapeType="1" noTextEdit="1"/>
              </p:cNvSpPr>
              <p:nvPr/>
            </p:nvSpPr>
            <p:spPr>
              <a:xfrm>
                <a:off x="2195736" y="1455473"/>
                <a:ext cx="848246" cy="468205"/>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39 Rectángulo"/>
              <p:cNvSpPr/>
              <p:nvPr/>
            </p:nvSpPr>
            <p:spPr>
              <a:xfrm>
                <a:off x="5940152" y="1527481"/>
                <a:ext cx="848246"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2400" b="1" i="1" smtClean="0">
                              <a:latin typeface="Cambria Math"/>
                            </a:rPr>
                          </m:ctrlPr>
                        </m:sSupPr>
                        <m:e>
                          <m:r>
                            <a:rPr lang="es-ES" sz="2400" b="1" i="1" smtClean="0">
                              <a:latin typeface="Cambria Math"/>
                            </a:rPr>
                            <m:t>𝑿</m:t>
                          </m:r>
                        </m:e>
                        <m:sup>
                          <m:r>
                            <a:rPr lang="es-ES" sz="2400" b="1" i="1">
                              <a:latin typeface="Cambria Math"/>
                            </a:rPr>
                            <m:t>𝑻</m:t>
                          </m:r>
                        </m:sup>
                      </m:sSup>
                      <m:r>
                        <a:rPr lang="es-ES" sz="2400" b="1" i="1" smtClean="0">
                          <a:latin typeface="Cambria Math"/>
                        </a:rPr>
                        <m:t>𝑿</m:t>
                      </m:r>
                    </m:oMath>
                  </m:oMathPara>
                </a14:m>
                <a:endParaRPr lang="en-GB" sz="2400" b="1" dirty="0"/>
              </a:p>
            </p:txBody>
          </p:sp>
        </mc:Choice>
        <mc:Fallback xmlns="">
          <p:sp>
            <p:nvSpPr>
              <p:cNvPr id="40" name="39 Rectángulo"/>
              <p:cNvSpPr>
                <a:spLocks noRot="1" noChangeAspect="1" noMove="1" noResize="1" noEditPoints="1" noAdjustHandles="1" noChangeArrowheads="1" noChangeShapeType="1" noTextEdit="1"/>
              </p:cNvSpPr>
              <p:nvPr/>
            </p:nvSpPr>
            <p:spPr>
              <a:xfrm>
                <a:off x="5940152" y="1527481"/>
                <a:ext cx="848246" cy="468205"/>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43 Rectángulo"/>
              <p:cNvSpPr/>
              <p:nvPr/>
            </p:nvSpPr>
            <p:spPr>
              <a:xfrm>
                <a:off x="3737127" y="2139702"/>
                <a:ext cx="1690847"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smtClean="0">
                          <a:latin typeface="Cambria Math"/>
                        </a:rPr>
                        <m:t>𝑿</m:t>
                      </m:r>
                      <m:r>
                        <a:rPr lang="es-ES" sz="2400" b="1" i="1" smtClean="0">
                          <a:latin typeface="Cambria Math"/>
                        </a:rPr>
                        <m:t>=</m:t>
                      </m:r>
                      <m:r>
                        <a:rPr lang="es-ES" sz="2400" b="1" i="1" smtClean="0">
                          <a:latin typeface="Cambria Math"/>
                        </a:rPr>
                        <m:t>𝑼</m:t>
                      </m:r>
                      <m:sSup>
                        <m:sSupPr>
                          <m:ctrlPr>
                            <a:rPr lang="en-GB" sz="2400" b="1" i="1">
                              <a:latin typeface="Cambria Math"/>
                            </a:rPr>
                          </m:ctrlPr>
                        </m:sSupPr>
                        <m:e>
                          <m:r>
                            <a:rPr lang="es-ES" sz="2400" b="1" i="1" smtClean="0">
                              <a:latin typeface="Cambria Math"/>
                            </a:rPr>
                            <m:t>𝑫𝑽</m:t>
                          </m:r>
                        </m:e>
                        <m:sup>
                          <m:r>
                            <a:rPr lang="es-ES" sz="2400" b="1" i="1">
                              <a:latin typeface="Cambria Math"/>
                            </a:rPr>
                            <m:t>𝑻</m:t>
                          </m:r>
                        </m:sup>
                      </m:sSup>
                    </m:oMath>
                  </m:oMathPara>
                </a14:m>
                <a:endParaRPr lang="en-GB" sz="2400" b="1" dirty="0"/>
              </a:p>
            </p:txBody>
          </p:sp>
        </mc:Choice>
        <mc:Fallback xmlns="">
          <p:sp>
            <p:nvSpPr>
              <p:cNvPr id="44" name="43 Rectángulo"/>
              <p:cNvSpPr>
                <a:spLocks noRot="1" noChangeAspect="1" noMove="1" noResize="1" noEditPoints="1" noAdjustHandles="1" noChangeArrowheads="1" noChangeShapeType="1" noTextEdit="1"/>
              </p:cNvSpPr>
              <p:nvPr/>
            </p:nvSpPr>
            <p:spPr>
              <a:xfrm>
                <a:off x="3737127" y="2139702"/>
                <a:ext cx="1690847" cy="468205"/>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45 Rectángulo"/>
              <p:cNvSpPr/>
              <p:nvPr/>
            </p:nvSpPr>
            <p:spPr>
              <a:xfrm>
                <a:off x="4155802" y="3003798"/>
                <a:ext cx="848246"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smtClean="0">
                          <a:latin typeface="Cambria Math"/>
                        </a:rPr>
                        <m:t>𝑨</m:t>
                      </m:r>
                      <m:sSup>
                        <m:sSupPr>
                          <m:ctrlPr>
                            <a:rPr lang="en-GB" sz="2400" b="1" i="1">
                              <a:latin typeface="Cambria Math"/>
                            </a:rPr>
                          </m:ctrlPr>
                        </m:sSupPr>
                        <m:e>
                          <m:r>
                            <a:rPr lang="es-ES" sz="2400" b="1" i="1" smtClean="0">
                              <a:latin typeface="Cambria Math"/>
                            </a:rPr>
                            <m:t>𝑩</m:t>
                          </m:r>
                        </m:e>
                        <m:sup>
                          <m:r>
                            <a:rPr lang="es-ES" sz="2400" b="1" i="1">
                              <a:latin typeface="Cambria Math"/>
                            </a:rPr>
                            <m:t>𝑻</m:t>
                          </m:r>
                        </m:sup>
                      </m:sSup>
                    </m:oMath>
                  </m:oMathPara>
                </a14:m>
                <a:endParaRPr lang="en-GB" sz="2400" b="1" dirty="0"/>
              </a:p>
            </p:txBody>
          </p:sp>
        </mc:Choice>
        <mc:Fallback xmlns="">
          <p:sp>
            <p:nvSpPr>
              <p:cNvPr id="46" name="45 Rectángulo"/>
              <p:cNvSpPr>
                <a:spLocks noRot="1" noChangeAspect="1" noMove="1" noResize="1" noEditPoints="1" noAdjustHandles="1" noChangeArrowheads="1" noChangeShapeType="1" noTextEdit="1"/>
              </p:cNvSpPr>
              <p:nvPr/>
            </p:nvSpPr>
            <p:spPr>
              <a:xfrm>
                <a:off x="4155802" y="3003798"/>
                <a:ext cx="848246" cy="468205"/>
              </a:xfrm>
              <a:prstGeom prst="rect">
                <a:avLst/>
              </a:prstGeom>
              <a:blipFill rotWithShape="1">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47 Rectángulo"/>
              <p:cNvSpPr/>
              <p:nvPr/>
            </p:nvSpPr>
            <p:spPr>
              <a:xfrm>
                <a:off x="2051720" y="3766269"/>
                <a:ext cx="2225738" cy="461665"/>
              </a:xfrm>
              <a:prstGeom prst="rect">
                <a:avLst/>
              </a:prstGeom>
              <a:solidFill>
                <a:schemeClr val="accent1">
                  <a:lumMod val="20000"/>
                  <a:lumOff val="80000"/>
                </a:schemeClr>
              </a:soli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smtClean="0">
                          <a:latin typeface="Cambria Math"/>
                        </a:rPr>
                        <m:t>𝑱</m:t>
                      </m:r>
                      <m:r>
                        <a:rPr lang="es-ES" sz="2400" b="1" i="1" smtClean="0">
                          <a:latin typeface="Cambria Math"/>
                        </a:rPr>
                        <m:t>=</m:t>
                      </m:r>
                      <m:r>
                        <a:rPr lang="es-ES" sz="2400" b="1" i="1" smtClean="0">
                          <a:latin typeface="Cambria Math"/>
                        </a:rPr>
                        <m:t>𝑼𝑫</m:t>
                      </m:r>
                      <m:r>
                        <a:rPr lang="es-ES" sz="2400" b="1" i="1" smtClean="0">
                          <a:latin typeface="Cambria Math"/>
                        </a:rPr>
                        <m:t> </m:t>
                      </m:r>
                      <m:r>
                        <a:rPr lang="es-ES" sz="2400" b="1" i="1" smtClean="0">
                          <a:latin typeface="Cambria Math"/>
                        </a:rPr>
                        <m:t>𝑲</m:t>
                      </m:r>
                      <m:r>
                        <a:rPr lang="es-ES" sz="2400" b="1" i="1" smtClean="0">
                          <a:latin typeface="Cambria Math"/>
                        </a:rPr>
                        <m:t>=</m:t>
                      </m:r>
                      <m:r>
                        <a:rPr lang="es-ES" sz="2400" b="1" i="1" smtClean="0">
                          <a:latin typeface="Cambria Math"/>
                        </a:rPr>
                        <m:t>𝑽</m:t>
                      </m:r>
                      <m:r>
                        <a:rPr lang="es-ES" sz="2400" b="1" i="1" smtClean="0">
                          <a:latin typeface="Cambria Math"/>
                        </a:rPr>
                        <m:t> </m:t>
                      </m:r>
                    </m:oMath>
                  </m:oMathPara>
                </a14:m>
                <a:endParaRPr lang="en-GB" sz="2400" b="1" dirty="0"/>
              </a:p>
            </p:txBody>
          </p:sp>
        </mc:Choice>
        <mc:Fallback xmlns="">
          <p:sp>
            <p:nvSpPr>
              <p:cNvPr id="48" name="47 Rectángulo"/>
              <p:cNvSpPr>
                <a:spLocks noRot="1" noChangeAspect="1" noMove="1" noResize="1" noEditPoints="1" noAdjustHandles="1" noChangeArrowheads="1" noChangeShapeType="1" noTextEdit="1"/>
              </p:cNvSpPr>
              <p:nvPr/>
            </p:nvSpPr>
            <p:spPr>
              <a:xfrm>
                <a:off x="2051720" y="3766269"/>
                <a:ext cx="2225738" cy="461665"/>
              </a:xfrm>
              <a:prstGeom prst="rect">
                <a:avLst/>
              </a:prstGeom>
              <a:blipFill rotWithShape="1">
                <a:blip r:embed="rId9"/>
                <a:stretch>
                  <a:fillRect b="-12821"/>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48 Rectángulo"/>
              <p:cNvSpPr/>
              <p:nvPr/>
            </p:nvSpPr>
            <p:spPr>
              <a:xfrm>
                <a:off x="5004048" y="3766269"/>
                <a:ext cx="2309094" cy="461665"/>
              </a:xfrm>
              <a:prstGeom prst="rect">
                <a:avLst/>
              </a:prstGeom>
              <a:solidFill>
                <a:schemeClr val="accent1">
                  <a:lumMod val="20000"/>
                  <a:lumOff val="80000"/>
                </a:schemeClr>
              </a:soli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smtClean="0">
                          <a:latin typeface="Cambria Math"/>
                        </a:rPr>
                        <m:t>𝑮</m:t>
                      </m:r>
                      <m:r>
                        <a:rPr lang="es-ES" sz="2400" b="1" i="1" smtClean="0">
                          <a:latin typeface="Cambria Math"/>
                        </a:rPr>
                        <m:t>=</m:t>
                      </m:r>
                      <m:r>
                        <a:rPr lang="es-ES" sz="2400" b="1" i="1" smtClean="0">
                          <a:latin typeface="Cambria Math"/>
                        </a:rPr>
                        <m:t>𝑼</m:t>
                      </m:r>
                      <m:r>
                        <a:rPr lang="es-ES" sz="2400" b="1" i="1" smtClean="0">
                          <a:latin typeface="Cambria Math"/>
                        </a:rPr>
                        <m:t> </m:t>
                      </m:r>
                      <m:r>
                        <a:rPr lang="es-ES" sz="2400" b="1" i="1" smtClean="0">
                          <a:latin typeface="Cambria Math"/>
                        </a:rPr>
                        <m:t>𝑯</m:t>
                      </m:r>
                      <m:r>
                        <a:rPr lang="es-ES" sz="2400" b="1" i="1" smtClean="0">
                          <a:latin typeface="Cambria Math"/>
                        </a:rPr>
                        <m:t>=</m:t>
                      </m:r>
                      <m:r>
                        <a:rPr lang="es-ES" sz="2400" b="1" i="1" smtClean="0">
                          <a:latin typeface="Cambria Math"/>
                        </a:rPr>
                        <m:t>𝑽𝑫</m:t>
                      </m:r>
                      <m:r>
                        <a:rPr lang="es-ES" sz="2400" b="1" i="1" smtClean="0">
                          <a:latin typeface="Cambria Math"/>
                        </a:rPr>
                        <m:t> </m:t>
                      </m:r>
                    </m:oMath>
                  </m:oMathPara>
                </a14:m>
                <a:endParaRPr lang="en-GB" sz="2400" b="1" dirty="0"/>
              </a:p>
            </p:txBody>
          </p:sp>
        </mc:Choice>
        <mc:Fallback xmlns="">
          <p:sp>
            <p:nvSpPr>
              <p:cNvPr id="49" name="48 Rectángulo"/>
              <p:cNvSpPr>
                <a:spLocks noRot="1" noChangeAspect="1" noMove="1" noResize="1" noEditPoints="1" noAdjustHandles="1" noChangeArrowheads="1" noChangeShapeType="1" noTextEdit="1"/>
              </p:cNvSpPr>
              <p:nvPr/>
            </p:nvSpPr>
            <p:spPr>
              <a:xfrm>
                <a:off x="5004048" y="3766269"/>
                <a:ext cx="2309094" cy="461665"/>
              </a:xfrm>
              <a:prstGeom prst="rect">
                <a:avLst/>
              </a:prstGeom>
              <a:blipFill rotWithShape="1">
                <a:blip r:embed="rId10"/>
                <a:stretch>
                  <a:fillRect/>
                </a:stretch>
              </a:blipFill>
              <a:ln>
                <a:solidFill>
                  <a:schemeClr val="accent1"/>
                </a:solidFill>
              </a:ln>
            </p:spPr>
            <p:txBody>
              <a:bodyPr/>
              <a:lstStyle/>
              <a:p>
                <a:r>
                  <a:rPr lang="en-GB">
                    <a:noFill/>
                  </a:rPr>
                  <a:t> </a:t>
                </a:r>
              </a:p>
            </p:txBody>
          </p:sp>
        </mc:Fallback>
      </mc:AlternateContent>
      <p:sp>
        <p:nvSpPr>
          <p:cNvPr id="3" name="2 CuadroTexto"/>
          <p:cNvSpPr txBox="1"/>
          <p:nvPr/>
        </p:nvSpPr>
        <p:spPr>
          <a:xfrm>
            <a:off x="5724128" y="2067694"/>
            <a:ext cx="3240360" cy="1223412"/>
          </a:xfrm>
          <a:prstGeom prst="rect">
            <a:avLst/>
          </a:prstGeom>
          <a:solidFill>
            <a:schemeClr val="accent4">
              <a:lumMod val="20000"/>
              <a:lumOff val="80000"/>
            </a:schemeClr>
          </a:solidFill>
          <a:ln>
            <a:noFill/>
          </a:ln>
        </p:spPr>
        <p:txBody>
          <a:bodyPr wrap="square" rtlCol="0">
            <a:spAutoFit/>
          </a:bodyPr>
          <a:lstStyle/>
          <a:p>
            <a:pPr algn="just"/>
            <a:r>
              <a:rPr lang="es-ES" sz="1050" b="1" dirty="0" smtClean="0"/>
              <a:t>U </a:t>
            </a:r>
            <a:r>
              <a:rPr lang="es-ES" sz="1050" dirty="0" smtClean="0"/>
              <a:t>es una matriz cuyos vectores columna son ortonormales y vectores propios de XX’</a:t>
            </a:r>
          </a:p>
          <a:p>
            <a:pPr algn="just"/>
            <a:r>
              <a:rPr lang="es-ES" sz="1050" b="1" dirty="0" smtClean="0"/>
              <a:t>V </a:t>
            </a:r>
            <a:r>
              <a:rPr lang="es-ES" sz="1050" dirty="0" smtClean="0"/>
              <a:t>es una matriz ortonormal cuyos vectores columna son vectores propios X’X</a:t>
            </a:r>
          </a:p>
          <a:p>
            <a:pPr algn="just"/>
            <a:r>
              <a:rPr lang="es-ES" sz="1050" b="1" dirty="0" smtClean="0"/>
              <a:t>D</a:t>
            </a:r>
            <a:r>
              <a:rPr lang="es-ES" sz="1050" dirty="0" smtClean="0"/>
              <a:t> es una matriz diagonal de valores singulares de X, que son las raíces cuadradas no negativas de los valores propios de X’X </a:t>
            </a:r>
            <a:endParaRPr lang="en-GB" sz="1050" b="1" dirty="0"/>
          </a:p>
        </p:txBody>
      </p:sp>
      <p:sp>
        <p:nvSpPr>
          <p:cNvPr id="5" name="4 CuadroTexto"/>
          <p:cNvSpPr txBox="1"/>
          <p:nvPr/>
        </p:nvSpPr>
        <p:spPr>
          <a:xfrm>
            <a:off x="5724128" y="4227934"/>
            <a:ext cx="1008112" cy="307777"/>
          </a:xfrm>
          <a:prstGeom prst="rect">
            <a:avLst/>
          </a:prstGeom>
          <a:noFill/>
        </p:spPr>
        <p:txBody>
          <a:bodyPr wrap="square" rtlCol="0">
            <a:spAutoFit/>
          </a:bodyPr>
          <a:lstStyle/>
          <a:p>
            <a:r>
              <a:rPr lang="es-ES" b="1" dirty="0" smtClean="0"/>
              <a:t>GH Biplot</a:t>
            </a:r>
            <a:endParaRPr lang="en-GB" b="1" dirty="0"/>
          </a:p>
        </p:txBody>
      </p:sp>
      <p:sp>
        <p:nvSpPr>
          <p:cNvPr id="51" name="50 CuadroTexto"/>
          <p:cNvSpPr txBox="1"/>
          <p:nvPr/>
        </p:nvSpPr>
        <p:spPr>
          <a:xfrm>
            <a:off x="2555776" y="4227934"/>
            <a:ext cx="1008112" cy="307777"/>
          </a:xfrm>
          <a:prstGeom prst="rect">
            <a:avLst/>
          </a:prstGeom>
          <a:noFill/>
        </p:spPr>
        <p:txBody>
          <a:bodyPr wrap="square" rtlCol="0">
            <a:spAutoFit/>
          </a:bodyPr>
          <a:lstStyle/>
          <a:p>
            <a:r>
              <a:rPr lang="es-ES" b="1" dirty="0" smtClean="0"/>
              <a:t>JK Biplot</a:t>
            </a:r>
            <a:endParaRPr lang="en-GB" b="1" dirty="0"/>
          </a:p>
        </p:txBody>
      </p:sp>
      <p:sp>
        <p:nvSpPr>
          <p:cNvPr id="11" name="10 Flecha abajo"/>
          <p:cNvSpPr/>
          <p:nvPr/>
        </p:nvSpPr>
        <p:spPr>
          <a:xfrm>
            <a:off x="4449592" y="1455710"/>
            <a:ext cx="122408" cy="756000"/>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51 Flecha abajo"/>
          <p:cNvSpPr/>
          <p:nvPr/>
        </p:nvSpPr>
        <p:spPr>
          <a:xfrm>
            <a:off x="4457517" y="2571750"/>
            <a:ext cx="122408" cy="504000"/>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52 Flecha abajo"/>
          <p:cNvSpPr/>
          <p:nvPr/>
        </p:nvSpPr>
        <p:spPr>
          <a:xfrm rot="2542026">
            <a:off x="3931414" y="3197829"/>
            <a:ext cx="144000" cy="540000"/>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54 Flecha abajo"/>
          <p:cNvSpPr/>
          <p:nvPr/>
        </p:nvSpPr>
        <p:spPr>
          <a:xfrm rot="18924679">
            <a:off x="4934401" y="3245642"/>
            <a:ext cx="144000" cy="540000"/>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13 Elipse"/>
          <p:cNvSpPr/>
          <p:nvPr/>
        </p:nvSpPr>
        <p:spPr>
          <a:xfrm>
            <a:off x="35496" y="2666548"/>
            <a:ext cx="643716" cy="697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12 Llamada de flecha a la izquierda"/>
          <p:cNvSpPr/>
          <p:nvPr/>
        </p:nvSpPr>
        <p:spPr>
          <a:xfrm>
            <a:off x="7373682" y="3659650"/>
            <a:ext cx="1734822" cy="856316"/>
          </a:xfrm>
          <a:prstGeom prst="leftArrowCallout">
            <a:avLst>
              <a:gd name="adj1" fmla="val 25000"/>
              <a:gd name="adj2" fmla="val 20551"/>
              <a:gd name="adj3" fmla="val 50125"/>
              <a:gd name="adj4" fmla="val 6497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b="1" dirty="0" smtClean="0"/>
              <a:t>Alta Calidad en las Variables</a:t>
            </a:r>
            <a:endParaRPr lang="en-GB" b="1" dirty="0"/>
          </a:p>
        </p:txBody>
      </p:sp>
      <p:sp>
        <p:nvSpPr>
          <p:cNvPr id="18" name="17 Llamada de flecha hacia abajo"/>
          <p:cNvSpPr/>
          <p:nvPr/>
        </p:nvSpPr>
        <p:spPr>
          <a:xfrm>
            <a:off x="1763688" y="2373804"/>
            <a:ext cx="1400901" cy="1342032"/>
          </a:xfrm>
          <a:prstGeom prst="downArrowCallout">
            <a:avLst>
              <a:gd name="adj1" fmla="val 12449"/>
              <a:gd name="adj2" fmla="val 12449"/>
              <a:gd name="adj3" fmla="val 20517"/>
              <a:gd name="adj4" fmla="val 6497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b="1" dirty="0"/>
              <a:t>Alta Calidad en </a:t>
            </a:r>
            <a:r>
              <a:rPr lang="es-ES" b="1" dirty="0" smtClean="0"/>
              <a:t>los Individuos</a:t>
            </a:r>
            <a:endParaRPr lang="en-GB" b="1" dirty="0"/>
          </a:p>
        </p:txBody>
      </p:sp>
      <p:cxnSp>
        <p:nvCxnSpPr>
          <p:cNvPr id="21" name="20 Conector recto de flecha"/>
          <p:cNvCxnSpPr>
            <a:stCxn id="31" idx="1"/>
            <a:endCxn id="36" idx="3"/>
          </p:cNvCxnSpPr>
          <p:nvPr/>
        </p:nvCxnSpPr>
        <p:spPr>
          <a:xfrm flipH="1">
            <a:off x="3043982" y="1188782"/>
            <a:ext cx="1261218" cy="5007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33 Conector recto de flecha"/>
          <p:cNvCxnSpPr>
            <a:stCxn id="31" idx="3"/>
            <a:endCxn id="40" idx="1"/>
          </p:cNvCxnSpPr>
          <p:nvPr/>
        </p:nvCxnSpPr>
        <p:spPr>
          <a:xfrm>
            <a:off x="4765582" y="1188782"/>
            <a:ext cx="1174570" cy="5728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4" name="53 CuadroTexto"/>
          <p:cNvSpPr txBox="1"/>
          <p:nvPr/>
        </p:nvSpPr>
        <p:spPr>
          <a:xfrm>
            <a:off x="3131840" y="1666346"/>
            <a:ext cx="1471754" cy="461665"/>
          </a:xfrm>
          <a:prstGeom prst="rect">
            <a:avLst/>
          </a:prstGeom>
          <a:noFill/>
        </p:spPr>
        <p:txBody>
          <a:bodyPr wrap="square" rtlCol="0">
            <a:spAutoFit/>
          </a:bodyPr>
          <a:lstStyle/>
          <a:p>
            <a:pPr algn="ctr"/>
            <a:r>
              <a:rPr lang="es-ES" sz="1200" dirty="0" err="1" smtClean="0"/>
              <a:t>Eckart</a:t>
            </a:r>
            <a:r>
              <a:rPr lang="es-ES" sz="1200" dirty="0" smtClean="0"/>
              <a:t> y Young (1936, 1939)</a:t>
            </a:r>
            <a:endParaRPr lang="en-GB" sz="1200" dirty="0"/>
          </a:p>
        </p:txBody>
      </p:sp>
    </p:spTree>
    <p:extLst>
      <p:ext uri="{BB962C8B-B14F-4D97-AF65-F5344CB8AC3E}">
        <p14:creationId xmlns:p14="http://schemas.microsoft.com/office/powerpoint/2010/main" val="361184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16" presetClass="entr" presetSubtype="2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par>
                                <p:cTn id="11" presetID="16" presetClass="entr" presetSubtype="21"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arn(inVertical)">
                                      <p:cBhvr>
                                        <p:cTn id="13" dur="500"/>
                                        <p:tgtEl>
                                          <p:spTgt spid="3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barn(inVertical)">
                                      <p:cBhvr>
                                        <p:cTn id="16" dur="500"/>
                                        <p:tgtEl>
                                          <p:spTgt spid="3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arn(inVertical)">
                                      <p:cBhvr>
                                        <p:cTn id="22" dur="500"/>
                                        <p:tgtEl>
                                          <p:spTgt spid="4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arn(inVertical)">
                                      <p:cBhvr>
                                        <p:cTn id="25" dur="500"/>
                                        <p:tgtEl>
                                          <p:spTgt spid="4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arn(inVertical)">
                                      <p:cBhvr>
                                        <p:cTn id="28" dur="500"/>
                                        <p:tgtEl>
                                          <p:spTgt spid="4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barn(inVertical)">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barn(inVertical)">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0-#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arn(inVertical)">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arn(inVertical)">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P spid="40" grpId="0"/>
      <p:bldP spid="44" grpId="0"/>
      <p:bldP spid="46" grpId="0"/>
      <p:bldP spid="48" grpId="0" animBg="1"/>
      <p:bldP spid="49" grpId="0" animBg="1"/>
      <p:bldP spid="3" grpId="0" animBg="1"/>
      <p:bldP spid="14" grpId="0" animBg="1"/>
      <p:bldP spid="13" grpId="0" animBg="1"/>
      <p:bldP spid="18" grpId="0" animBg="1"/>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07504" y="284044"/>
            <a:ext cx="576064" cy="415498"/>
          </a:xfrm>
          <a:prstGeom prst="rect">
            <a:avLst/>
          </a:prstGeom>
          <a:noFill/>
        </p:spPr>
        <p:txBody>
          <a:bodyPr wrap="square" rtlCol="0">
            <a:spAutoFit/>
          </a:bodyPr>
          <a:lstStyle/>
          <a:p>
            <a:pPr algn="ctr"/>
            <a:r>
              <a:rPr lang="es-ES" sz="1000" b="1" dirty="0" smtClean="0">
                <a:solidFill>
                  <a:schemeClr val="tx1"/>
                </a:solidFill>
              </a:rPr>
              <a:t>PCA</a:t>
            </a:r>
          </a:p>
          <a:p>
            <a:pPr algn="ctr"/>
            <a:r>
              <a:rPr lang="es-ES" sz="1000" b="1" dirty="0" smtClean="0">
                <a:solidFill>
                  <a:schemeClr val="tx1"/>
                </a:solidFill>
              </a:rPr>
              <a:t>(1901)</a:t>
            </a:r>
            <a:endParaRPr lang="en-GB" sz="1000" b="1" dirty="0">
              <a:solidFill>
                <a:schemeClr val="tx1"/>
              </a:solidFill>
            </a:endParaRPr>
          </a:p>
        </p:txBody>
      </p:sp>
      <p:grpSp>
        <p:nvGrpSpPr>
          <p:cNvPr id="39" name="38 Grupo"/>
          <p:cNvGrpSpPr/>
          <p:nvPr/>
        </p:nvGrpSpPr>
        <p:grpSpPr>
          <a:xfrm>
            <a:off x="647568" y="123478"/>
            <a:ext cx="328388" cy="4320480"/>
            <a:chOff x="647568" y="123478"/>
            <a:chExt cx="328388" cy="4320480"/>
          </a:xfrm>
        </p:grpSpPr>
        <p:grpSp>
          <p:nvGrpSpPr>
            <p:cNvPr id="15" name="14 Grupo"/>
            <p:cNvGrpSpPr/>
            <p:nvPr/>
          </p:nvGrpSpPr>
          <p:grpSpPr>
            <a:xfrm>
              <a:off x="647568" y="123478"/>
              <a:ext cx="324032" cy="4320480"/>
              <a:chOff x="647568" y="123478"/>
              <a:chExt cx="324032" cy="4320480"/>
            </a:xfrm>
          </p:grpSpPr>
          <p:grpSp>
            <p:nvGrpSpPr>
              <p:cNvPr id="12" name="11 Grupo"/>
              <p:cNvGrpSpPr/>
              <p:nvPr/>
            </p:nvGrpSpPr>
            <p:grpSpPr>
              <a:xfrm>
                <a:off x="647568" y="123478"/>
                <a:ext cx="324032" cy="4320480"/>
                <a:chOff x="359536" y="123478"/>
                <a:chExt cx="324032" cy="4320480"/>
              </a:xfrm>
            </p:grpSpPr>
            <p:sp>
              <p:nvSpPr>
                <p:cNvPr id="6" name="5 Rectángulo"/>
                <p:cNvSpPr/>
                <p:nvPr/>
              </p:nvSpPr>
              <p:spPr>
                <a:xfrm>
                  <a:off x="359536" y="267494"/>
                  <a:ext cx="36000" cy="4176464"/>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9 Rectángulo"/>
                <p:cNvSpPr/>
                <p:nvPr/>
              </p:nvSpPr>
              <p:spPr>
                <a:xfrm>
                  <a:off x="359536" y="26749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7 CuadroTexto"/>
                <p:cNvSpPr txBox="1"/>
                <p:nvPr/>
              </p:nvSpPr>
              <p:spPr>
                <a:xfrm>
                  <a:off x="391180" y="123478"/>
                  <a:ext cx="292388" cy="307777"/>
                </a:xfrm>
                <a:prstGeom prst="rect">
                  <a:avLst/>
                </a:prstGeom>
                <a:noFill/>
              </p:spPr>
              <p:txBody>
                <a:bodyPr vert="vert270" wrap="square" rtlCol="0">
                  <a:spAutoFit/>
                </a:bodyPr>
                <a:lstStyle/>
                <a:p>
                  <a:r>
                    <a:rPr lang="es-ES" sz="700" dirty="0" smtClean="0"/>
                    <a:t>1900</a:t>
                  </a:r>
                  <a:endParaRPr lang="en-GB" sz="700" dirty="0"/>
                </a:p>
              </p:txBody>
            </p:sp>
          </p:grpSp>
          <p:sp>
            <p:nvSpPr>
              <p:cNvPr id="17" name="16 Rectángulo"/>
              <p:cNvSpPr/>
              <p:nvPr/>
            </p:nvSpPr>
            <p:spPr>
              <a:xfrm>
                <a:off x="647568" y="62753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0" name="19 Rectángulo"/>
              <p:cNvSpPr/>
              <p:nvPr/>
            </p:nvSpPr>
            <p:spPr>
              <a:xfrm>
                <a:off x="647568" y="98757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21 Rectángulo"/>
              <p:cNvSpPr/>
              <p:nvPr/>
            </p:nvSpPr>
            <p:spPr>
              <a:xfrm>
                <a:off x="647568" y="134761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22 Rectángulo"/>
              <p:cNvSpPr/>
              <p:nvPr/>
            </p:nvSpPr>
            <p:spPr>
              <a:xfrm>
                <a:off x="647568" y="170765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 name="23 Rectángulo"/>
              <p:cNvSpPr/>
              <p:nvPr/>
            </p:nvSpPr>
            <p:spPr>
              <a:xfrm>
                <a:off x="647568" y="2139702"/>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5" name="24 Rectángulo"/>
              <p:cNvSpPr/>
              <p:nvPr/>
            </p:nvSpPr>
            <p:spPr>
              <a:xfrm>
                <a:off x="647568" y="2571758"/>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6" name="25 Rectángulo"/>
              <p:cNvSpPr/>
              <p:nvPr/>
            </p:nvSpPr>
            <p:spPr>
              <a:xfrm>
                <a:off x="647568" y="3003806"/>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7" name="26 Rectángulo"/>
              <p:cNvSpPr/>
              <p:nvPr/>
            </p:nvSpPr>
            <p:spPr>
              <a:xfrm>
                <a:off x="647568" y="3435854"/>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8" name="27 Rectángulo"/>
              <p:cNvSpPr/>
              <p:nvPr/>
            </p:nvSpPr>
            <p:spPr>
              <a:xfrm>
                <a:off x="647568" y="3939910"/>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9" name="28 Rectángulo"/>
              <p:cNvSpPr/>
              <p:nvPr/>
            </p:nvSpPr>
            <p:spPr>
              <a:xfrm>
                <a:off x="647568" y="4371958"/>
                <a:ext cx="36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2" name="31 CuadroTexto"/>
            <p:cNvSpPr txBox="1"/>
            <p:nvPr/>
          </p:nvSpPr>
          <p:spPr>
            <a:xfrm>
              <a:off x="683568" y="1995686"/>
              <a:ext cx="292388" cy="307777"/>
            </a:xfrm>
            <a:prstGeom prst="rect">
              <a:avLst/>
            </a:prstGeom>
            <a:noFill/>
          </p:spPr>
          <p:txBody>
            <a:bodyPr vert="vert270" wrap="square" rtlCol="0">
              <a:spAutoFit/>
            </a:bodyPr>
            <a:lstStyle/>
            <a:p>
              <a:r>
                <a:rPr lang="es-ES" sz="700" dirty="0" smtClean="0"/>
                <a:t>1950</a:t>
              </a:r>
              <a:endParaRPr lang="en-GB" sz="700" dirty="0"/>
            </a:p>
          </p:txBody>
        </p:sp>
        <p:sp>
          <p:nvSpPr>
            <p:cNvPr id="33" name="32 CuadroTexto"/>
            <p:cNvSpPr txBox="1"/>
            <p:nvPr/>
          </p:nvSpPr>
          <p:spPr>
            <a:xfrm>
              <a:off x="679212" y="3776141"/>
              <a:ext cx="292388" cy="307777"/>
            </a:xfrm>
            <a:prstGeom prst="rect">
              <a:avLst/>
            </a:prstGeom>
            <a:noFill/>
          </p:spPr>
          <p:txBody>
            <a:bodyPr vert="vert270" wrap="square" rtlCol="0">
              <a:spAutoFit/>
            </a:bodyPr>
            <a:lstStyle/>
            <a:p>
              <a:r>
                <a:rPr lang="es-ES" sz="700" dirty="0" smtClean="0"/>
                <a:t>2000</a:t>
              </a:r>
              <a:endParaRPr lang="en-GB" sz="700" dirty="0"/>
            </a:p>
          </p:txBody>
        </p:sp>
      </p:grpSp>
      <p:sp>
        <p:nvSpPr>
          <p:cNvPr id="35" name="34 CuadroTexto"/>
          <p:cNvSpPr txBox="1"/>
          <p:nvPr/>
        </p:nvSpPr>
        <p:spPr>
          <a:xfrm>
            <a:off x="107504" y="1275606"/>
            <a:ext cx="576064" cy="553998"/>
          </a:xfrm>
          <a:prstGeom prst="rect">
            <a:avLst/>
          </a:prstGeom>
          <a:noFill/>
        </p:spPr>
        <p:txBody>
          <a:bodyPr wrap="square" rtlCol="0">
            <a:spAutoFit/>
          </a:bodyPr>
          <a:lstStyle/>
          <a:p>
            <a:pPr algn="ctr"/>
            <a:r>
              <a:rPr lang="es-ES" sz="1000" b="1" dirty="0" smtClean="0">
                <a:solidFill>
                  <a:schemeClr val="tx1"/>
                </a:solidFill>
              </a:rPr>
              <a:t>PCA</a:t>
            </a:r>
          </a:p>
          <a:p>
            <a:pPr algn="ctr"/>
            <a:r>
              <a:rPr lang="es-ES" sz="1000" b="1" dirty="0" smtClean="0">
                <a:solidFill>
                  <a:schemeClr val="tx1"/>
                </a:solidFill>
              </a:rPr>
              <a:t>(1933)</a:t>
            </a:r>
          </a:p>
          <a:p>
            <a:pPr algn="ctr"/>
            <a:r>
              <a:rPr lang="es-ES" sz="1000" b="1" dirty="0" smtClean="0">
                <a:solidFill>
                  <a:schemeClr val="tx1"/>
                </a:solidFill>
              </a:rPr>
              <a:t>(1936)</a:t>
            </a:r>
            <a:endParaRPr lang="en-GB" sz="1000" b="1" dirty="0">
              <a:solidFill>
                <a:schemeClr val="tx1"/>
              </a:solidFill>
            </a:endParaRPr>
          </a:p>
        </p:txBody>
      </p:sp>
      <p:sp>
        <p:nvSpPr>
          <p:cNvPr id="37" name="36 CuadroTexto"/>
          <p:cNvSpPr txBox="1"/>
          <p:nvPr/>
        </p:nvSpPr>
        <p:spPr>
          <a:xfrm>
            <a:off x="0" y="2737832"/>
            <a:ext cx="683568" cy="553998"/>
          </a:xfrm>
          <a:prstGeom prst="rect">
            <a:avLst/>
          </a:prstGeom>
          <a:noFill/>
        </p:spPr>
        <p:txBody>
          <a:bodyPr wrap="square" rtlCol="0">
            <a:spAutoFit/>
          </a:bodyPr>
          <a:lstStyle/>
          <a:p>
            <a:pPr algn="ctr"/>
            <a:r>
              <a:rPr lang="es-ES" sz="1000" b="1" dirty="0" smtClean="0">
                <a:solidFill>
                  <a:schemeClr val="tx1"/>
                </a:solidFill>
              </a:rPr>
              <a:t>Biplot Gabriel (1971)</a:t>
            </a:r>
            <a:endParaRPr lang="en-GB" sz="1000" b="1" dirty="0">
              <a:solidFill>
                <a:schemeClr val="tx1"/>
              </a:solidFill>
            </a:endParaRPr>
          </a:p>
        </p:txBody>
      </p:sp>
      <p:cxnSp>
        <p:nvCxnSpPr>
          <p:cNvPr id="38" name="37 Conector recto"/>
          <p:cNvCxnSpPr/>
          <p:nvPr/>
        </p:nvCxnSpPr>
        <p:spPr>
          <a:xfrm>
            <a:off x="575576" y="411510"/>
            <a:ext cx="1800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40 Conector recto"/>
          <p:cNvCxnSpPr/>
          <p:nvPr/>
        </p:nvCxnSpPr>
        <p:spPr>
          <a:xfrm>
            <a:off x="575576" y="1635646"/>
            <a:ext cx="1800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41 Conector recto"/>
          <p:cNvCxnSpPr/>
          <p:nvPr/>
        </p:nvCxnSpPr>
        <p:spPr>
          <a:xfrm>
            <a:off x="575576" y="1707654"/>
            <a:ext cx="1800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42 Conector recto"/>
          <p:cNvCxnSpPr/>
          <p:nvPr/>
        </p:nvCxnSpPr>
        <p:spPr>
          <a:xfrm>
            <a:off x="575576" y="3075806"/>
            <a:ext cx="180000" cy="0"/>
          </a:xfrm>
          <a:prstGeom prst="line">
            <a:avLst/>
          </a:prstGeom>
        </p:spPr>
        <p:style>
          <a:lnRef idx="2">
            <a:schemeClr val="accent6"/>
          </a:lnRef>
          <a:fillRef idx="0">
            <a:schemeClr val="accent6"/>
          </a:fillRef>
          <a:effectRef idx="1">
            <a:schemeClr val="accent6"/>
          </a:effectRef>
          <a:fontRef idx="minor">
            <a:schemeClr val="tx1"/>
          </a:fontRef>
        </p:style>
      </p:cxnSp>
      <p:sp>
        <p:nvSpPr>
          <p:cNvPr id="45" name="Shape 467"/>
          <p:cNvSpPr txBox="1">
            <a:spLocks/>
          </p:cNvSpPr>
          <p:nvPr/>
        </p:nvSpPr>
        <p:spPr>
          <a:xfrm>
            <a:off x="2339752" y="-164554"/>
            <a:ext cx="4278813" cy="71713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2</a:t>
            </a:r>
            <a:r>
              <a:rPr lang="es-PA" sz="2400" dirty="0" smtClean="0">
                <a:solidFill>
                  <a:schemeClr val="tx1"/>
                </a:solidFill>
              </a:rPr>
              <a:t>. HJ-Biplot</a:t>
            </a:r>
            <a:endParaRPr lang="en" sz="2400" dirty="0">
              <a:solidFill>
                <a:schemeClr val="tx1"/>
              </a:solidFill>
            </a:endParaRPr>
          </a:p>
        </p:txBody>
      </p:sp>
      <p:sp>
        <p:nvSpPr>
          <p:cNvPr id="47" name="Shape 594"/>
          <p:cNvSpPr txBox="1"/>
          <p:nvPr/>
        </p:nvSpPr>
        <p:spPr>
          <a:xfrm>
            <a:off x="2195735" y="483518"/>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Definición</a:t>
            </a:r>
            <a:endParaRPr lang="es-PA" sz="2400" dirty="0">
              <a:solidFill>
                <a:schemeClr val="tx1"/>
              </a:solidFill>
              <a:latin typeface="Source Sans Pro"/>
              <a:ea typeface="Source Sans Pro"/>
              <a:cs typeface="Source Sans Pro"/>
              <a:sym typeface="Source Sans Pro"/>
            </a:endParaRPr>
          </a:p>
        </p:txBody>
      </p:sp>
      <p:sp>
        <p:nvSpPr>
          <p:cNvPr id="52" name="51 Flecha abajo"/>
          <p:cNvSpPr/>
          <p:nvPr/>
        </p:nvSpPr>
        <p:spPr>
          <a:xfrm>
            <a:off x="4541634" y="2715822"/>
            <a:ext cx="122408" cy="504000"/>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49 CuadroTexto"/>
          <p:cNvSpPr txBox="1"/>
          <p:nvPr/>
        </p:nvSpPr>
        <p:spPr>
          <a:xfrm>
            <a:off x="35496" y="3385904"/>
            <a:ext cx="683568" cy="707886"/>
          </a:xfrm>
          <a:prstGeom prst="rect">
            <a:avLst/>
          </a:prstGeom>
          <a:noFill/>
        </p:spPr>
        <p:txBody>
          <a:bodyPr wrap="square" rtlCol="0">
            <a:spAutoFit/>
          </a:bodyPr>
          <a:lstStyle/>
          <a:p>
            <a:pPr algn="ctr"/>
            <a:r>
              <a:rPr lang="es-ES" sz="1000" b="1" dirty="0" smtClean="0">
                <a:solidFill>
                  <a:schemeClr val="tx1"/>
                </a:solidFill>
              </a:rPr>
              <a:t>HJ-Biplot Galindo (1986)</a:t>
            </a:r>
            <a:endParaRPr lang="en-GB" sz="1000" b="1" dirty="0">
              <a:solidFill>
                <a:schemeClr val="tx1"/>
              </a:solidFill>
            </a:endParaRPr>
          </a:p>
        </p:txBody>
      </p:sp>
      <p:cxnSp>
        <p:nvCxnSpPr>
          <p:cNvPr id="54" name="53 Conector recto"/>
          <p:cNvCxnSpPr/>
          <p:nvPr/>
        </p:nvCxnSpPr>
        <p:spPr>
          <a:xfrm>
            <a:off x="575576" y="3579862"/>
            <a:ext cx="180000" cy="0"/>
          </a:xfrm>
          <a:prstGeom prst="line">
            <a:avLst/>
          </a:prstGeom>
        </p:spPr>
        <p:style>
          <a:lnRef idx="2">
            <a:schemeClr val="accent6"/>
          </a:lnRef>
          <a:fillRef idx="0">
            <a:schemeClr val="accent6"/>
          </a:fillRef>
          <a:effectRef idx="1">
            <a:schemeClr val="accent6"/>
          </a:effectRef>
          <a:fontRef idx="minor">
            <a:schemeClr val="tx1"/>
          </a:fontRef>
        </p:style>
      </p:cxnSp>
      <p:pic>
        <p:nvPicPr>
          <p:cNvPr id="1026" name="Picture 2" descr="http://ricardorivero.es/wp-content/uploads/2017/10/perfil_purificacionG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442" y="2139702"/>
            <a:ext cx="2035397" cy="230425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33 Grupo"/>
          <p:cNvGrpSpPr/>
          <p:nvPr/>
        </p:nvGrpSpPr>
        <p:grpSpPr>
          <a:xfrm>
            <a:off x="3275856" y="2139702"/>
            <a:ext cx="2778538" cy="1037729"/>
            <a:chOff x="3275856" y="2139702"/>
            <a:chExt cx="2778538" cy="1037729"/>
          </a:xfrm>
        </p:grpSpPr>
        <mc:AlternateContent xmlns:mc="http://schemas.openxmlformats.org/markup-compatibility/2006" xmlns:a14="http://schemas.microsoft.com/office/drawing/2010/main">
          <mc:Choice Requires="a14">
            <p:sp>
              <p:nvSpPr>
                <p:cNvPr id="44" name="43 Rectángulo"/>
                <p:cNvSpPr/>
                <p:nvPr/>
              </p:nvSpPr>
              <p:spPr>
                <a:xfrm>
                  <a:off x="3737127" y="2139702"/>
                  <a:ext cx="1690847"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smtClean="0">
                            <a:latin typeface="Cambria Math"/>
                          </a:rPr>
                          <m:t>𝑿</m:t>
                        </m:r>
                        <m:r>
                          <a:rPr lang="es-ES" sz="2400" b="1" i="1" smtClean="0">
                            <a:latin typeface="Cambria Math"/>
                          </a:rPr>
                          <m:t>=</m:t>
                        </m:r>
                        <m:r>
                          <a:rPr lang="es-ES" sz="2400" b="1" i="1" smtClean="0">
                            <a:latin typeface="Cambria Math"/>
                          </a:rPr>
                          <m:t>𝑼</m:t>
                        </m:r>
                        <m:sSup>
                          <m:sSupPr>
                            <m:ctrlPr>
                              <a:rPr lang="en-GB" sz="2400" b="1" i="1">
                                <a:latin typeface="Cambria Math"/>
                              </a:rPr>
                            </m:ctrlPr>
                          </m:sSupPr>
                          <m:e>
                            <m:r>
                              <a:rPr lang="es-ES" sz="2400" b="1" i="1" smtClean="0">
                                <a:latin typeface="Cambria Math"/>
                              </a:rPr>
                              <m:t>𝑫𝑽</m:t>
                            </m:r>
                          </m:e>
                          <m:sup>
                            <m:r>
                              <a:rPr lang="es-ES" sz="2400" b="1" i="1">
                                <a:latin typeface="Cambria Math"/>
                              </a:rPr>
                              <m:t>𝑻</m:t>
                            </m:r>
                          </m:sup>
                        </m:sSup>
                      </m:oMath>
                    </m:oMathPara>
                  </a14:m>
                  <a:endParaRPr lang="en-GB" sz="2400" b="1" dirty="0"/>
                </a:p>
              </p:txBody>
            </p:sp>
          </mc:Choice>
          <mc:Fallback xmlns="">
            <p:sp>
              <p:nvSpPr>
                <p:cNvPr id="44" name="43 Rectángulo"/>
                <p:cNvSpPr>
                  <a:spLocks noRot="1" noChangeAspect="1" noMove="1" noResize="1" noEditPoints="1" noAdjustHandles="1" noChangeArrowheads="1" noChangeShapeType="1" noTextEdit="1"/>
                </p:cNvSpPr>
                <p:nvPr/>
              </p:nvSpPr>
              <p:spPr>
                <a:xfrm>
                  <a:off x="3737127" y="2139702"/>
                  <a:ext cx="1690847" cy="468205"/>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18 Rectángulo"/>
                <p:cNvSpPr/>
                <p:nvPr/>
              </p:nvSpPr>
              <p:spPr>
                <a:xfrm>
                  <a:off x="3275856" y="2715766"/>
                  <a:ext cx="13222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a:latin typeface="Cambria Math"/>
                          </a:rPr>
                          <m:t>𝑱</m:t>
                        </m:r>
                        <m:r>
                          <a:rPr lang="es-ES" sz="2400" b="1" i="1">
                            <a:latin typeface="Cambria Math"/>
                          </a:rPr>
                          <m:t>=</m:t>
                        </m:r>
                        <m:r>
                          <a:rPr lang="es-ES" sz="2400" b="1" i="1">
                            <a:latin typeface="Cambria Math"/>
                          </a:rPr>
                          <m:t>𝑼𝑫</m:t>
                        </m:r>
                        <m:r>
                          <a:rPr lang="es-ES" sz="2400" b="1" i="1">
                            <a:latin typeface="Cambria Math"/>
                          </a:rPr>
                          <m:t> </m:t>
                        </m:r>
                      </m:oMath>
                    </m:oMathPara>
                  </a14:m>
                  <a:endParaRPr lang="en-GB" sz="2400" dirty="0"/>
                </a:p>
              </p:txBody>
            </p:sp>
          </mc:Choice>
          <mc:Fallback xmlns="">
            <p:sp>
              <p:nvSpPr>
                <p:cNvPr id="19" name="18 Rectángulo"/>
                <p:cNvSpPr>
                  <a:spLocks noRot="1" noChangeAspect="1" noMove="1" noResize="1" noEditPoints="1" noAdjustHandles="1" noChangeArrowheads="1" noChangeShapeType="1" noTextEdit="1"/>
                </p:cNvSpPr>
                <p:nvPr/>
              </p:nvSpPr>
              <p:spPr>
                <a:xfrm>
                  <a:off x="3275856" y="2715766"/>
                  <a:ext cx="1322221" cy="461665"/>
                </a:xfrm>
                <a:prstGeom prst="rect">
                  <a:avLst/>
                </a:prstGeom>
                <a:blipFill rotWithShape="1">
                  <a:blip r:embed="rId8"/>
                  <a:stretch>
                    <a:fillRect b="-144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55 Rectángulo"/>
                <p:cNvSpPr/>
                <p:nvPr/>
              </p:nvSpPr>
              <p:spPr>
                <a:xfrm>
                  <a:off x="4644008" y="2686149"/>
                  <a:ext cx="141038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smtClean="0">
                            <a:latin typeface="Cambria Math"/>
                          </a:rPr>
                          <m:t>𝑯</m:t>
                        </m:r>
                        <m:r>
                          <a:rPr lang="es-ES" sz="2400" b="1" i="1" smtClean="0">
                            <a:latin typeface="Cambria Math"/>
                          </a:rPr>
                          <m:t>=</m:t>
                        </m:r>
                        <m:r>
                          <a:rPr lang="es-ES" sz="2400" b="1" i="1">
                            <a:latin typeface="Cambria Math"/>
                          </a:rPr>
                          <m:t>𝑫</m:t>
                        </m:r>
                        <m:r>
                          <a:rPr lang="es-ES" sz="2400" b="1" i="1" smtClean="0">
                            <a:latin typeface="Cambria Math"/>
                          </a:rPr>
                          <m:t>𝑽</m:t>
                        </m:r>
                        <m:r>
                          <a:rPr lang="es-ES" sz="2400" b="1" i="1">
                            <a:latin typeface="Cambria Math"/>
                          </a:rPr>
                          <m:t> </m:t>
                        </m:r>
                      </m:oMath>
                    </m:oMathPara>
                  </a14:m>
                  <a:endParaRPr lang="en-GB" sz="2400" dirty="0"/>
                </a:p>
              </p:txBody>
            </p:sp>
          </mc:Choice>
          <mc:Fallback xmlns="">
            <p:sp>
              <p:nvSpPr>
                <p:cNvPr id="56" name="55 Rectángulo"/>
                <p:cNvSpPr>
                  <a:spLocks noRot="1" noChangeAspect="1" noMove="1" noResize="1" noEditPoints="1" noAdjustHandles="1" noChangeArrowheads="1" noChangeShapeType="1" noTextEdit="1"/>
                </p:cNvSpPr>
                <p:nvPr/>
              </p:nvSpPr>
              <p:spPr>
                <a:xfrm>
                  <a:off x="4644008" y="2686149"/>
                  <a:ext cx="1410386" cy="461665"/>
                </a:xfrm>
                <a:prstGeom prst="rect">
                  <a:avLst/>
                </a:prstGeom>
                <a:blipFill rotWithShape="1">
                  <a:blip r:embed="rId9"/>
                  <a:stretch>
                    <a:fillRect/>
                  </a:stretch>
                </a:blipFill>
              </p:spPr>
              <p:txBody>
                <a:bodyPr/>
                <a:lstStyle/>
                <a:p>
                  <a:r>
                    <a:rPr lang="en-GB">
                      <a:noFill/>
                    </a:rPr>
                    <a:t> </a:t>
                  </a:r>
                </a:p>
              </p:txBody>
            </p:sp>
          </mc:Fallback>
        </mc:AlternateContent>
      </p:grpSp>
      <p:sp>
        <p:nvSpPr>
          <p:cNvPr id="21" name="20 Rectángulo"/>
          <p:cNvSpPr/>
          <p:nvPr/>
        </p:nvSpPr>
        <p:spPr>
          <a:xfrm>
            <a:off x="1096442" y="898143"/>
            <a:ext cx="7291982" cy="1169551"/>
          </a:xfrm>
          <a:prstGeom prst="rect">
            <a:avLst/>
          </a:prstGeom>
        </p:spPr>
        <p:txBody>
          <a:bodyPr wrap="square">
            <a:spAutoFit/>
          </a:bodyPr>
          <a:lstStyle/>
          <a:p>
            <a:pPr algn="just"/>
            <a:r>
              <a:rPr lang="es-ES" dirty="0"/>
              <a:t>El HJ-Biplot es una representación gráfica multivariante de marcadores fila y columna, elegidos de tal forma que, puedan superponerse en el mismo sistema de referencia con máxima calidad de representación; tiene como objetivo principal la interpretación simultánea de las relaciones entre individuos (filas) y variables (columnas) de la matriz de datos </a:t>
            </a:r>
            <a:r>
              <a:rPr lang="es-ES" b="1" dirty="0" smtClean="0"/>
              <a:t>X </a:t>
            </a:r>
            <a:r>
              <a:rPr lang="es-ES" dirty="0" smtClean="0"/>
              <a:t>(Galindo, 1986; Galindo y Cuadras 1986).</a:t>
            </a:r>
            <a:endParaRPr lang="en-GB" dirty="0"/>
          </a:p>
        </p:txBody>
      </p:sp>
      <p:sp>
        <p:nvSpPr>
          <p:cNvPr id="30" name="29 Rectángulo"/>
          <p:cNvSpPr/>
          <p:nvPr/>
        </p:nvSpPr>
        <p:spPr>
          <a:xfrm>
            <a:off x="3347864" y="3299087"/>
            <a:ext cx="4572000" cy="954107"/>
          </a:xfrm>
          <a:prstGeom prst="rect">
            <a:avLst/>
          </a:prstGeom>
        </p:spPr>
        <p:txBody>
          <a:bodyPr>
            <a:spAutoFit/>
          </a:bodyPr>
          <a:lstStyle/>
          <a:p>
            <a:pPr algn="just">
              <a:defRPr/>
            </a:pPr>
            <a:r>
              <a:rPr lang="es-ES" kern="1200" dirty="0">
                <a:solidFill>
                  <a:schemeClr val="tx1"/>
                </a:solidFill>
              </a:rPr>
              <a:t>L</a:t>
            </a:r>
            <a:r>
              <a:rPr lang="es-ES" kern="1200" dirty="0" smtClean="0">
                <a:solidFill>
                  <a:schemeClr val="tx1"/>
                </a:solidFill>
              </a:rPr>
              <a:t>a </a:t>
            </a:r>
            <a:r>
              <a:rPr lang="es-ES" kern="1200" dirty="0">
                <a:solidFill>
                  <a:schemeClr val="tx1"/>
                </a:solidFill>
              </a:rPr>
              <a:t>representación de filas y columnas de la tabla de datos es simétrica, se obtiene la misma calidad de representación tanto para los </a:t>
            </a:r>
            <a:r>
              <a:rPr lang="es-ES" kern="1200" dirty="0" smtClean="0">
                <a:solidFill>
                  <a:schemeClr val="tx1"/>
                </a:solidFill>
              </a:rPr>
              <a:t>individuos </a:t>
            </a:r>
            <a:r>
              <a:rPr lang="es-ES" kern="1200" dirty="0">
                <a:solidFill>
                  <a:schemeClr val="tx1"/>
                </a:solidFill>
              </a:rPr>
              <a:t>como para las </a:t>
            </a:r>
            <a:r>
              <a:rPr lang="es-ES" kern="1200" dirty="0" smtClean="0">
                <a:solidFill>
                  <a:schemeClr val="tx1"/>
                </a:solidFill>
              </a:rPr>
              <a:t>variables.</a:t>
            </a:r>
            <a:endParaRPr lang="en-GB" kern="1200" dirty="0">
              <a:solidFill>
                <a:schemeClr val="tx1"/>
              </a:solidFill>
            </a:endParaRPr>
          </a:p>
        </p:txBody>
      </p:sp>
    </p:spTree>
    <p:extLst>
      <p:ext uri="{BB962C8B-B14F-4D97-AF65-F5344CB8AC3E}">
        <p14:creationId xmlns:p14="http://schemas.microsoft.com/office/powerpoint/2010/main" val="368333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barn(inVertical)">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barn(inVertical)">
                                      <p:cBhvr>
                                        <p:cTn id="21" dur="500"/>
                                        <p:tgtEl>
                                          <p:spTgt spid="3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barn(inVertical)">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arn(inVertical)">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0"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67"/>
          <p:cNvSpPr txBox="1">
            <a:spLocks/>
          </p:cNvSpPr>
          <p:nvPr/>
        </p:nvSpPr>
        <p:spPr>
          <a:xfrm>
            <a:off x="2339752" y="54414"/>
            <a:ext cx="4278813" cy="71713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2</a:t>
            </a:r>
            <a:r>
              <a:rPr lang="es-PA" sz="2400" dirty="0" smtClean="0">
                <a:solidFill>
                  <a:schemeClr val="tx1"/>
                </a:solidFill>
              </a:rPr>
              <a:t>. Biplots</a:t>
            </a:r>
            <a:endParaRPr lang="en" sz="2400" dirty="0">
              <a:solidFill>
                <a:schemeClr val="tx1"/>
              </a:solidFill>
            </a:endParaRPr>
          </a:p>
        </p:txBody>
      </p:sp>
      <p:sp>
        <p:nvSpPr>
          <p:cNvPr id="5" name="Shape 594"/>
          <p:cNvSpPr txBox="1"/>
          <p:nvPr/>
        </p:nvSpPr>
        <p:spPr>
          <a:xfrm>
            <a:off x="2123728" y="664845"/>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Representación e Interpretación</a:t>
            </a:r>
            <a:endParaRPr lang="es-PA" sz="2400" dirty="0">
              <a:solidFill>
                <a:schemeClr val="tx1"/>
              </a:solidFill>
              <a:latin typeface="Source Sans Pro"/>
              <a:ea typeface="Source Sans Pro"/>
              <a:cs typeface="Source Sans Pro"/>
              <a:sym typeface="Source Sans Pro"/>
            </a:endParaRPr>
          </a:p>
        </p:txBody>
      </p:sp>
      <p:graphicFrame>
        <p:nvGraphicFramePr>
          <p:cNvPr id="6" name="5 Tabla"/>
          <p:cNvGraphicFramePr>
            <a:graphicFrameLocks noGrp="1"/>
          </p:cNvGraphicFramePr>
          <p:nvPr>
            <p:extLst>
              <p:ext uri="{D42A27DB-BD31-4B8C-83A1-F6EECF244321}">
                <p14:modId xmlns:p14="http://schemas.microsoft.com/office/powerpoint/2010/main" val="4043138514"/>
              </p:ext>
            </p:extLst>
          </p:nvPr>
        </p:nvGraphicFramePr>
        <p:xfrm>
          <a:off x="323528" y="1590278"/>
          <a:ext cx="2592288" cy="2133600"/>
        </p:xfrm>
        <a:graphic>
          <a:graphicData uri="http://schemas.openxmlformats.org/drawingml/2006/table">
            <a:tbl>
              <a:tblPr firstRow="1" bandRow="1">
                <a:tableStyleId>{3C2FFA5D-87B4-456A-9821-1D502468CF0F}</a:tableStyleId>
              </a:tblPr>
              <a:tblGrid>
                <a:gridCol w="432048"/>
                <a:gridCol w="432048"/>
                <a:gridCol w="432048"/>
                <a:gridCol w="432048"/>
                <a:gridCol w="432048"/>
                <a:gridCol w="432048"/>
              </a:tblGrid>
              <a:tr h="232791">
                <a:tc>
                  <a:txBody>
                    <a:bodyPr/>
                    <a:lstStyle/>
                    <a:p>
                      <a:endParaRPr lang="en-GB" dirty="0"/>
                    </a:p>
                  </a:txBody>
                  <a:tcPr/>
                </a:tc>
                <a:tc>
                  <a:txBody>
                    <a:bodyPr/>
                    <a:lstStyle/>
                    <a:p>
                      <a:pPr algn="ctr"/>
                      <a:r>
                        <a:rPr lang="es-ES" sz="900" b="1" dirty="0" smtClean="0">
                          <a:solidFill>
                            <a:schemeClr val="tx1"/>
                          </a:solidFill>
                        </a:rPr>
                        <a:t>Var1</a:t>
                      </a:r>
                      <a:endParaRPr lang="en-GB" sz="900" b="1" dirty="0">
                        <a:solidFill>
                          <a:schemeClr val="tx1"/>
                        </a:solidFill>
                      </a:endParaRPr>
                    </a:p>
                  </a:txBody>
                  <a:tcPr/>
                </a:tc>
                <a:tc>
                  <a:txBody>
                    <a:bodyPr/>
                    <a:lstStyle/>
                    <a:p>
                      <a:pPr algn="ctr"/>
                      <a:r>
                        <a:rPr lang="es-ES" sz="900" b="1" dirty="0" smtClean="0">
                          <a:solidFill>
                            <a:schemeClr val="tx1"/>
                          </a:solidFill>
                        </a:rPr>
                        <a:t>Var2</a:t>
                      </a:r>
                      <a:endParaRPr lang="en-GB" sz="900" b="1" dirty="0">
                        <a:solidFill>
                          <a:schemeClr val="tx1"/>
                        </a:solidFill>
                      </a:endParaRPr>
                    </a:p>
                  </a:txBody>
                  <a:tcPr/>
                </a:tc>
                <a:tc>
                  <a:txBody>
                    <a:bodyPr/>
                    <a:lstStyle/>
                    <a:p>
                      <a:pPr algn="ctr"/>
                      <a:r>
                        <a:rPr lang="es-ES" sz="900" b="1" dirty="0" smtClean="0">
                          <a:solidFill>
                            <a:schemeClr val="tx1"/>
                          </a:solidFill>
                        </a:rPr>
                        <a:t>Var3</a:t>
                      </a:r>
                      <a:endParaRPr lang="en-GB" sz="900" b="1" dirty="0">
                        <a:solidFill>
                          <a:schemeClr val="tx1"/>
                        </a:solidFill>
                      </a:endParaRPr>
                    </a:p>
                  </a:txBody>
                  <a:tcPr/>
                </a:tc>
                <a:tc>
                  <a:txBody>
                    <a:bodyPr/>
                    <a:lstStyle/>
                    <a:p>
                      <a:pPr algn="ctr"/>
                      <a:r>
                        <a:rPr lang="es-ES" sz="900" b="1" dirty="0" smtClean="0">
                          <a:solidFill>
                            <a:schemeClr val="tx1"/>
                          </a:solidFill>
                        </a:rPr>
                        <a:t>Var4</a:t>
                      </a:r>
                      <a:endParaRPr lang="en-GB" sz="900" b="1" dirty="0">
                        <a:solidFill>
                          <a:schemeClr val="tx1"/>
                        </a:solidFill>
                      </a:endParaRPr>
                    </a:p>
                  </a:txBody>
                  <a:tcPr/>
                </a:tc>
                <a:tc>
                  <a:txBody>
                    <a:bodyPr/>
                    <a:lstStyle/>
                    <a:p>
                      <a:pPr algn="ctr"/>
                      <a:r>
                        <a:rPr lang="es-ES" sz="900" b="1" dirty="0" smtClean="0">
                          <a:solidFill>
                            <a:schemeClr val="tx1"/>
                          </a:solidFill>
                        </a:rPr>
                        <a:t>Var5</a:t>
                      </a:r>
                      <a:endParaRPr lang="en-GB" sz="900" b="1" dirty="0">
                        <a:solidFill>
                          <a:schemeClr val="tx1"/>
                        </a:solidFill>
                      </a:endParaRPr>
                    </a:p>
                  </a:txBody>
                  <a:tcPr/>
                </a:tc>
              </a:tr>
              <a:tr h="272529">
                <a:tc>
                  <a:txBody>
                    <a:bodyPr/>
                    <a:lstStyle/>
                    <a:p>
                      <a:r>
                        <a:rPr lang="es-ES" sz="800" b="1" dirty="0" smtClean="0"/>
                        <a:t>Ind1</a:t>
                      </a:r>
                      <a:endParaRPr lang="en-GB" sz="800" b="1" dirty="0"/>
                    </a:p>
                  </a:txBody>
                  <a:tcPr/>
                </a:tc>
                <a:tc>
                  <a:txBody>
                    <a:bodyPr/>
                    <a:lstStyle/>
                    <a:p>
                      <a:pPr algn="ctr"/>
                      <a:r>
                        <a:rPr lang="es-ES" sz="1100" kern="1200" dirty="0" smtClean="0">
                          <a:effectLst/>
                        </a:rPr>
                        <a:t>x</a:t>
                      </a:r>
                      <a:r>
                        <a:rPr lang="es-ES" sz="1100" kern="1200" baseline="-25000" dirty="0" smtClean="0">
                          <a:effectLst/>
                        </a:rPr>
                        <a:t>11</a:t>
                      </a:r>
                      <a:endParaRPr lang="en-GB" sz="1100" dirty="0"/>
                    </a:p>
                  </a:txBody>
                  <a:tcP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100" kern="1200" dirty="0" smtClean="0">
                          <a:effectLst/>
                        </a:rPr>
                        <a:t>x</a:t>
                      </a:r>
                      <a:r>
                        <a:rPr lang="es-ES" sz="1100" kern="1200" baseline="-25000" dirty="0" smtClean="0">
                          <a:effectLst/>
                        </a:rPr>
                        <a:t>15</a:t>
                      </a:r>
                      <a:endParaRPr lang="en-GB" sz="1100" dirty="0" smtClean="0"/>
                    </a:p>
                  </a:txBody>
                  <a:tcPr/>
                </a:tc>
              </a:tr>
              <a:tr h="272529">
                <a:tc>
                  <a:txBody>
                    <a:bodyPr/>
                    <a:lstStyle/>
                    <a:p>
                      <a:r>
                        <a:rPr lang="es-ES" sz="800" b="1" dirty="0" smtClean="0"/>
                        <a:t>Ind2</a:t>
                      </a:r>
                      <a:endParaRPr lang="en-GB" sz="800" b="1" dirty="0"/>
                    </a:p>
                  </a:txBody>
                  <a:tcP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r>
              <a:tr h="272529">
                <a:tc>
                  <a:txBody>
                    <a:bodyPr/>
                    <a:lstStyle/>
                    <a:p>
                      <a:r>
                        <a:rPr lang="es-ES" sz="800" b="1" dirty="0" smtClean="0"/>
                        <a:t>Ind3</a:t>
                      </a:r>
                      <a:endParaRPr lang="en-GB" sz="800" b="1" dirty="0"/>
                    </a:p>
                  </a:txBody>
                  <a:tcP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r>
              <a:tr h="272529">
                <a:tc>
                  <a:txBody>
                    <a:bodyPr/>
                    <a:lstStyle/>
                    <a:p>
                      <a:r>
                        <a:rPr lang="es-ES" sz="800" b="1" dirty="0" smtClean="0"/>
                        <a:t>Ind4</a:t>
                      </a:r>
                      <a:endParaRPr lang="en-GB" sz="800" b="1" dirty="0"/>
                    </a:p>
                  </a:txBody>
                  <a:tcP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r>
              <a:tr h="272529">
                <a:tc>
                  <a:txBody>
                    <a:bodyPr/>
                    <a:lstStyle/>
                    <a:p>
                      <a:r>
                        <a:rPr lang="es-ES" sz="800" b="1" dirty="0" smtClean="0"/>
                        <a:t>Ind5</a:t>
                      </a:r>
                      <a:endParaRPr lang="en-GB" sz="800" b="1" dirty="0"/>
                    </a:p>
                  </a:txBody>
                  <a:tcP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r>
              <a:tr h="0">
                <a:tc>
                  <a:txBody>
                    <a:bodyPr/>
                    <a:lstStyle/>
                    <a:p>
                      <a:r>
                        <a:rPr lang="es-ES" sz="800" b="1" dirty="0" smtClean="0"/>
                        <a:t>Ind6</a:t>
                      </a:r>
                      <a:endParaRPr lang="en-GB" sz="800" b="1" dirty="0"/>
                    </a:p>
                  </a:txBody>
                  <a:tcPr/>
                </a:tc>
                <a:tc>
                  <a:txBody>
                    <a:bodyPr/>
                    <a:lstStyle/>
                    <a:p>
                      <a:pPr algn="ctr"/>
                      <a:r>
                        <a:rPr lang="es-ES" sz="1100" kern="1200" dirty="0" smtClean="0">
                          <a:effectLst/>
                        </a:rPr>
                        <a:t>x</a:t>
                      </a:r>
                      <a:r>
                        <a:rPr lang="es-ES" sz="1100" kern="1200" baseline="-25000" dirty="0" smtClean="0">
                          <a:effectLst/>
                        </a:rPr>
                        <a:t>61</a:t>
                      </a:r>
                      <a:endParaRPr lang="en-GB" sz="1100" dirty="0"/>
                    </a:p>
                  </a:txBody>
                  <a:tcP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algn="ctr"/>
                      <a:r>
                        <a:rPr lang="es-ES" dirty="0" smtClean="0"/>
                        <a:t>…</a:t>
                      </a:r>
                      <a:endParaRPr lang="en-GB"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100" kern="1200" dirty="0" smtClean="0">
                          <a:effectLst/>
                        </a:rPr>
                        <a:t>x</a:t>
                      </a:r>
                      <a:r>
                        <a:rPr lang="es-ES" sz="1100" kern="1200" baseline="-25000" dirty="0" smtClean="0">
                          <a:effectLst/>
                        </a:rPr>
                        <a:t>65</a:t>
                      </a:r>
                      <a:endParaRPr lang="en-GB" sz="1100" dirty="0" smtClean="0"/>
                    </a:p>
                  </a:txBody>
                  <a:tcPr/>
                </a:tc>
              </a:tr>
            </a:tbl>
          </a:graphicData>
        </a:graphic>
      </p:graphicFrame>
      <p:grpSp>
        <p:nvGrpSpPr>
          <p:cNvPr id="12" name="11 Grupo"/>
          <p:cNvGrpSpPr/>
          <p:nvPr/>
        </p:nvGrpSpPr>
        <p:grpSpPr>
          <a:xfrm>
            <a:off x="5220072" y="1419622"/>
            <a:ext cx="3103619" cy="2520280"/>
            <a:chOff x="5220072" y="1419622"/>
            <a:chExt cx="3103619" cy="2520280"/>
          </a:xfrm>
        </p:grpSpPr>
        <p:sp>
          <p:nvSpPr>
            <p:cNvPr id="7" name="6 Rectángulo"/>
            <p:cNvSpPr/>
            <p:nvPr/>
          </p:nvSpPr>
          <p:spPr>
            <a:xfrm>
              <a:off x="5220072" y="1419622"/>
              <a:ext cx="3103619" cy="25202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cxnSp>
          <p:nvCxnSpPr>
            <p:cNvPr id="9" name="8 Conector recto"/>
            <p:cNvCxnSpPr>
              <a:stCxn id="7" idx="0"/>
              <a:endCxn id="7" idx="2"/>
            </p:cNvCxnSpPr>
            <p:nvPr/>
          </p:nvCxnSpPr>
          <p:spPr>
            <a:xfrm>
              <a:off x="6771882" y="1419622"/>
              <a:ext cx="0" cy="25202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10 Conector recto"/>
            <p:cNvCxnSpPr>
              <a:stCxn id="7" idx="1"/>
              <a:endCxn id="7" idx="3"/>
            </p:cNvCxnSpPr>
            <p:nvPr/>
          </p:nvCxnSpPr>
          <p:spPr>
            <a:xfrm>
              <a:off x="5220072" y="2679762"/>
              <a:ext cx="310361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3" name="12 CuadroTexto"/>
          <p:cNvSpPr txBox="1"/>
          <p:nvPr/>
        </p:nvSpPr>
        <p:spPr>
          <a:xfrm>
            <a:off x="8323691" y="2525873"/>
            <a:ext cx="640797" cy="307777"/>
          </a:xfrm>
          <a:prstGeom prst="rect">
            <a:avLst/>
          </a:prstGeom>
          <a:noFill/>
        </p:spPr>
        <p:txBody>
          <a:bodyPr wrap="square" rtlCol="0">
            <a:spAutoFit/>
          </a:bodyPr>
          <a:lstStyle/>
          <a:p>
            <a:r>
              <a:rPr lang="es-ES" dirty="0" smtClean="0"/>
              <a:t>Eje 1</a:t>
            </a:r>
            <a:endParaRPr lang="en-GB" dirty="0"/>
          </a:p>
        </p:txBody>
      </p:sp>
      <p:sp>
        <p:nvSpPr>
          <p:cNvPr id="14" name="13 CuadroTexto"/>
          <p:cNvSpPr txBox="1"/>
          <p:nvPr/>
        </p:nvSpPr>
        <p:spPr>
          <a:xfrm>
            <a:off x="6267825" y="1138963"/>
            <a:ext cx="1008112" cy="307777"/>
          </a:xfrm>
          <a:prstGeom prst="rect">
            <a:avLst/>
          </a:prstGeom>
          <a:noFill/>
        </p:spPr>
        <p:txBody>
          <a:bodyPr wrap="square" rtlCol="0">
            <a:spAutoFit/>
          </a:bodyPr>
          <a:lstStyle/>
          <a:p>
            <a:pPr algn="ctr"/>
            <a:r>
              <a:rPr lang="es-ES" dirty="0" smtClean="0"/>
              <a:t>Eje 2</a:t>
            </a:r>
            <a:endParaRPr lang="en-GB" dirty="0"/>
          </a:p>
        </p:txBody>
      </p:sp>
      <p:grpSp>
        <p:nvGrpSpPr>
          <p:cNvPr id="17" name="16 Grupo"/>
          <p:cNvGrpSpPr/>
          <p:nvPr/>
        </p:nvGrpSpPr>
        <p:grpSpPr>
          <a:xfrm>
            <a:off x="7315579" y="1419622"/>
            <a:ext cx="640797" cy="396032"/>
            <a:chOff x="7315579" y="1419622"/>
            <a:chExt cx="640797" cy="396032"/>
          </a:xfrm>
        </p:grpSpPr>
        <p:sp>
          <p:nvSpPr>
            <p:cNvPr id="15" name="14 Elipse"/>
            <p:cNvSpPr/>
            <p:nvPr/>
          </p:nvSpPr>
          <p:spPr>
            <a:xfrm>
              <a:off x="7491961" y="170765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15 CuadroTexto"/>
            <p:cNvSpPr txBox="1"/>
            <p:nvPr/>
          </p:nvSpPr>
          <p:spPr>
            <a:xfrm>
              <a:off x="7315579" y="1419622"/>
              <a:ext cx="640797" cy="276999"/>
            </a:xfrm>
            <a:prstGeom prst="rect">
              <a:avLst/>
            </a:prstGeom>
            <a:noFill/>
          </p:spPr>
          <p:txBody>
            <a:bodyPr wrap="square" rtlCol="0">
              <a:spAutoFit/>
            </a:bodyPr>
            <a:lstStyle/>
            <a:p>
              <a:r>
                <a:rPr lang="es-ES" sz="1200" b="1" dirty="0" smtClean="0">
                  <a:solidFill>
                    <a:schemeClr val="accent1"/>
                  </a:solidFill>
                </a:rPr>
                <a:t>Ind1</a:t>
              </a:r>
              <a:endParaRPr lang="en-GB" sz="1200" b="1" dirty="0">
                <a:solidFill>
                  <a:schemeClr val="accent1"/>
                </a:solidFill>
              </a:endParaRPr>
            </a:p>
          </p:txBody>
        </p:sp>
      </p:grpSp>
      <p:grpSp>
        <p:nvGrpSpPr>
          <p:cNvPr id="18" name="17 Grupo"/>
          <p:cNvGrpSpPr/>
          <p:nvPr/>
        </p:nvGrpSpPr>
        <p:grpSpPr>
          <a:xfrm>
            <a:off x="5641671" y="1870661"/>
            <a:ext cx="640797" cy="396032"/>
            <a:chOff x="7315579" y="1419622"/>
            <a:chExt cx="640797" cy="396032"/>
          </a:xfrm>
        </p:grpSpPr>
        <p:sp>
          <p:nvSpPr>
            <p:cNvPr id="19" name="18 Elipse"/>
            <p:cNvSpPr/>
            <p:nvPr/>
          </p:nvSpPr>
          <p:spPr>
            <a:xfrm>
              <a:off x="7491961" y="170765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19 CuadroTexto"/>
            <p:cNvSpPr txBox="1"/>
            <p:nvPr/>
          </p:nvSpPr>
          <p:spPr>
            <a:xfrm>
              <a:off x="7315579" y="1419622"/>
              <a:ext cx="640797" cy="276999"/>
            </a:xfrm>
            <a:prstGeom prst="rect">
              <a:avLst/>
            </a:prstGeom>
            <a:noFill/>
          </p:spPr>
          <p:txBody>
            <a:bodyPr wrap="square" rtlCol="0">
              <a:spAutoFit/>
            </a:bodyPr>
            <a:lstStyle/>
            <a:p>
              <a:r>
                <a:rPr lang="es-ES" sz="1200" b="1" dirty="0" smtClean="0">
                  <a:solidFill>
                    <a:schemeClr val="accent1"/>
                  </a:solidFill>
                </a:rPr>
                <a:t>Ind2</a:t>
              </a:r>
              <a:endParaRPr lang="en-GB" sz="1200" b="1" dirty="0">
                <a:solidFill>
                  <a:schemeClr val="accent1"/>
                </a:solidFill>
              </a:endParaRPr>
            </a:p>
          </p:txBody>
        </p:sp>
      </p:grpSp>
      <p:grpSp>
        <p:nvGrpSpPr>
          <p:cNvPr id="21" name="20 Grupo"/>
          <p:cNvGrpSpPr/>
          <p:nvPr/>
        </p:nvGrpSpPr>
        <p:grpSpPr>
          <a:xfrm>
            <a:off x="6876256" y="1558121"/>
            <a:ext cx="640797" cy="396032"/>
            <a:chOff x="7315579" y="1419622"/>
            <a:chExt cx="640797" cy="396032"/>
          </a:xfrm>
        </p:grpSpPr>
        <p:sp>
          <p:nvSpPr>
            <p:cNvPr id="22" name="21 Elipse"/>
            <p:cNvSpPr/>
            <p:nvPr/>
          </p:nvSpPr>
          <p:spPr>
            <a:xfrm>
              <a:off x="7491961" y="170765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22 CuadroTexto"/>
            <p:cNvSpPr txBox="1"/>
            <p:nvPr/>
          </p:nvSpPr>
          <p:spPr>
            <a:xfrm>
              <a:off x="7315579" y="1419622"/>
              <a:ext cx="640797" cy="276999"/>
            </a:xfrm>
            <a:prstGeom prst="rect">
              <a:avLst/>
            </a:prstGeom>
            <a:noFill/>
          </p:spPr>
          <p:txBody>
            <a:bodyPr wrap="square" rtlCol="0">
              <a:spAutoFit/>
            </a:bodyPr>
            <a:lstStyle/>
            <a:p>
              <a:r>
                <a:rPr lang="es-ES" sz="1200" b="1" dirty="0" smtClean="0">
                  <a:solidFill>
                    <a:schemeClr val="accent1"/>
                  </a:solidFill>
                </a:rPr>
                <a:t>Ind3</a:t>
              </a:r>
              <a:endParaRPr lang="en-GB" sz="1200" b="1" dirty="0">
                <a:solidFill>
                  <a:schemeClr val="accent1"/>
                </a:solidFill>
              </a:endParaRPr>
            </a:p>
          </p:txBody>
        </p:sp>
      </p:grpSp>
      <p:grpSp>
        <p:nvGrpSpPr>
          <p:cNvPr id="24" name="23 Grupo"/>
          <p:cNvGrpSpPr/>
          <p:nvPr/>
        </p:nvGrpSpPr>
        <p:grpSpPr>
          <a:xfrm>
            <a:off x="7524328" y="1851670"/>
            <a:ext cx="640797" cy="396032"/>
            <a:chOff x="7315579" y="1419622"/>
            <a:chExt cx="640797" cy="396032"/>
          </a:xfrm>
        </p:grpSpPr>
        <p:sp>
          <p:nvSpPr>
            <p:cNvPr id="25" name="24 Elipse"/>
            <p:cNvSpPr/>
            <p:nvPr/>
          </p:nvSpPr>
          <p:spPr>
            <a:xfrm>
              <a:off x="7491961" y="170765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25 CuadroTexto"/>
            <p:cNvSpPr txBox="1"/>
            <p:nvPr/>
          </p:nvSpPr>
          <p:spPr>
            <a:xfrm>
              <a:off x="7315579" y="1419622"/>
              <a:ext cx="640797" cy="276999"/>
            </a:xfrm>
            <a:prstGeom prst="rect">
              <a:avLst/>
            </a:prstGeom>
            <a:noFill/>
          </p:spPr>
          <p:txBody>
            <a:bodyPr wrap="square" rtlCol="0">
              <a:spAutoFit/>
            </a:bodyPr>
            <a:lstStyle/>
            <a:p>
              <a:r>
                <a:rPr lang="es-ES" sz="1200" b="1" dirty="0" smtClean="0">
                  <a:solidFill>
                    <a:schemeClr val="accent1"/>
                  </a:solidFill>
                </a:rPr>
                <a:t>Ind4</a:t>
              </a:r>
              <a:endParaRPr lang="en-GB" sz="1200" b="1" dirty="0">
                <a:solidFill>
                  <a:schemeClr val="accent1"/>
                </a:solidFill>
              </a:endParaRPr>
            </a:p>
          </p:txBody>
        </p:sp>
      </p:grpSp>
      <p:grpSp>
        <p:nvGrpSpPr>
          <p:cNvPr id="27" name="26 Grupo"/>
          <p:cNvGrpSpPr/>
          <p:nvPr/>
        </p:nvGrpSpPr>
        <p:grpSpPr>
          <a:xfrm>
            <a:off x="6235459" y="3013953"/>
            <a:ext cx="640797" cy="354019"/>
            <a:chOff x="7218479" y="1707654"/>
            <a:chExt cx="640797" cy="354019"/>
          </a:xfrm>
        </p:grpSpPr>
        <p:sp>
          <p:nvSpPr>
            <p:cNvPr id="28" name="27 Elipse"/>
            <p:cNvSpPr/>
            <p:nvPr/>
          </p:nvSpPr>
          <p:spPr>
            <a:xfrm>
              <a:off x="7491961" y="170765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28 CuadroTexto"/>
            <p:cNvSpPr txBox="1"/>
            <p:nvPr/>
          </p:nvSpPr>
          <p:spPr>
            <a:xfrm>
              <a:off x="7218479" y="1784674"/>
              <a:ext cx="640797" cy="276999"/>
            </a:xfrm>
            <a:prstGeom prst="rect">
              <a:avLst/>
            </a:prstGeom>
            <a:noFill/>
          </p:spPr>
          <p:txBody>
            <a:bodyPr wrap="square" rtlCol="0">
              <a:spAutoFit/>
            </a:bodyPr>
            <a:lstStyle/>
            <a:p>
              <a:r>
                <a:rPr lang="es-ES" sz="1200" b="1" dirty="0" smtClean="0">
                  <a:solidFill>
                    <a:schemeClr val="accent1"/>
                  </a:solidFill>
                </a:rPr>
                <a:t>Ind5</a:t>
              </a:r>
              <a:endParaRPr lang="en-GB" sz="1200" b="1" dirty="0">
                <a:solidFill>
                  <a:schemeClr val="accent1"/>
                </a:solidFill>
              </a:endParaRPr>
            </a:p>
          </p:txBody>
        </p:sp>
      </p:grpSp>
      <p:grpSp>
        <p:nvGrpSpPr>
          <p:cNvPr id="30" name="29 Grupo"/>
          <p:cNvGrpSpPr/>
          <p:nvPr/>
        </p:nvGrpSpPr>
        <p:grpSpPr>
          <a:xfrm>
            <a:off x="5908373" y="2068677"/>
            <a:ext cx="640797" cy="396032"/>
            <a:chOff x="7315579" y="1419622"/>
            <a:chExt cx="640797" cy="396032"/>
          </a:xfrm>
        </p:grpSpPr>
        <p:sp>
          <p:nvSpPr>
            <p:cNvPr id="31" name="30 Elipse"/>
            <p:cNvSpPr/>
            <p:nvPr/>
          </p:nvSpPr>
          <p:spPr>
            <a:xfrm>
              <a:off x="7491961" y="170765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31 CuadroTexto"/>
            <p:cNvSpPr txBox="1"/>
            <p:nvPr/>
          </p:nvSpPr>
          <p:spPr>
            <a:xfrm>
              <a:off x="7315579" y="1419622"/>
              <a:ext cx="640797" cy="276999"/>
            </a:xfrm>
            <a:prstGeom prst="rect">
              <a:avLst/>
            </a:prstGeom>
            <a:noFill/>
          </p:spPr>
          <p:txBody>
            <a:bodyPr wrap="square" rtlCol="0">
              <a:spAutoFit/>
            </a:bodyPr>
            <a:lstStyle/>
            <a:p>
              <a:r>
                <a:rPr lang="es-ES" sz="1200" b="1" dirty="0" smtClean="0">
                  <a:solidFill>
                    <a:schemeClr val="accent1"/>
                  </a:solidFill>
                </a:rPr>
                <a:t>Ind6</a:t>
              </a:r>
              <a:endParaRPr lang="en-GB" sz="1200" b="1" dirty="0">
                <a:solidFill>
                  <a:schemeClr val="accent1"/>
                </a:solidFill>
              </a:endParaRPr>
            </a:p>
          </p:txBody>
        </p:sp>
      </p:grpSp>
      <p:sp>
        <p:nvSpPr>
          <p:cNvPr id="33" name="32 Flecha derecha"/>
          <p:cNvSpPr/>
          <p:nvPr/>
        </p:nvSpPr>
        <p:spPr>
          <a:xfrm>
            <a:off x="3275856" y="2283718"/>
            <a:ext cx="1440160" cy="6280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33 Elipse"/>
          <p:cNvSpPr/>
          <p:nvPr/>
        </p:nvSpPr>
        <p:spPr>
          <a:xfrm>
            <a:off x="323528" y="1846153"/>
            <a:ext cx="432048" cy="361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34 Elipse"/>
          <p:cNvSpPr/>
          <p:nvPr/>
        </p:nvSpPr>
        <p:spPr>
          <a:xfrm>
            <a:off x="323528" y="2139702"/>
            <a:ext cx="432048" cy="361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35 Elipse"/>
          <p:cNvSpPr/>
          <p:nvPr/>
        </p:nvSpPr>
        <p:spPr>
          <a:xfrm>
            <a:off x="323528" y="2498759"/>
            <a:ext cx="432048" cy="361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36 Elipse"/>
          <p:cNvSpPr/>
          <p:nvPr/>
        </p:nvSpPr>
        <p:spPr>
          <a:xfrm>
            <a:off x="323528" y="2786791"/>
            <a:ext cx="432048" cy="361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37 Elipse"/>
          <p:cNvSpPr/>
          <p:nvPr/>
        </p:nvSpPr>
        <p:spPr>
          <a:xfrm>
            <a:off x="323528" y="3075806"/>
            <a:ext cx="432048" cy="361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38 Elipse"/>
          <p:cNvSpPr/>
          <p:nvPr/>
        </p:nvSpPr>
        <p:spPr>
          <a:xfrm>
            <a:off x="323528" y="3362855"/>
            <a:ext cx="432048" cy="361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39 Elipse"/>
          <p:cNvSpPr/>
          <p:nvPr/>
        </p:nvSpPr>
        <p:spPr>
          <a:xfrm>
            <a:off x="755576" y="1563638"/>
            <a:ext cx="432048" cy="361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41 Elipse"/>
          <p:cNvSpPr/>
          <p:nvPr/>
        </p:nvSpPr>
        <p:spPr>
          <a:xfrm>
            <a:off x="1187624" y="1562655"/>
            <a:ext cx="432048" cy="361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42 Elipse"/>
          <p:cNvSpPr/>
          <p:nvPr/>
        </p:nvSpPr>
        <p:spPr>
          <a:xfrm>
            <a:off x="1619672" y="1562655"/>
            <a:ext cx="432048" cy="361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43 Elipse"/>
          <p:cNvSpPr/>
          <p:nvPr/>
        </p:nvSpPr>
        <p:spPr>
          <a:xfrm>
            <a:off x="2051720" y="1563638"/>
            <a:ext cx="432048" cy="361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45 Elipse"/>
          <p:cNvSpPr/>
          <p:nvPr/>
        </p:nvSpPr>
        <p:spPr>
          <a:xfrm>
            <a:off x="2483768" y="1563638"/>
            <a:ext cx="432048" cy="361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2" name="51 Grupo"/>
          <p:cNvGrpSpPr/>
          <p:nvPr/>
        </p:nvGrpSpPr>
        <p:grpSpPr>
          <a:xfrm>
            <a:off x="6019435" y="1419622"/>
            <a:ext cx="752446" cy="1260140"/>
            <a:chOff x="6019435" y="1419622"/>
            <a:chExt cx="752446" cy="1260140"/>
          </a:xfrm>
        </p:grpSpPr>
        <p:cxnSp>
          <p:nvCxnSpPr>
            <p:cNvPr id="48" name="47 Conector recto de flecha"/>
            <p:cNvCxnSpPr/>
            <p:nvPr/>
          </p:nvCxnSpPr>
          <p:spPr>
            <a:xfrm flipH="1" flipV="1">
              <a:off x="6282468" y="1696620"/>
              <a:ext cx="489413" cy="98314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9" name="48 CuadroTexto"/>
            <p:cNvSpPr txBox="1"/>
            <p:nvPr/>
          </p:nvSpPr>
          <p:spPr>
            <a:xfrm>
              <a:off x="6019435" y="1419622"/>
              <a:ext cx="640797" cy="276999"/>
            </a:xfrm>
            <a:prstGeom prst="rect">
              <a:avLst/>
            </a:prstGeom>
            <a:noFill/>
          </p:spPr>
          <p:txBody>
            <a:bodyPr wrap="square" rtlCol="0">
              <a:spAutoFit/>
            </a:bodyPr>
            <a:lstStyle/>
            <a:p>
              <a:r>
                <a:rPr lang="es-ES" sz="1200" b="1" dirty="0" smtClean="0">
                  <a:solidFill>
                    <a:schemeClr val="accent6"/>
                  </a:solidFill>
                </a:rPr>
                <a:t>Var1</a:t>
              </a:r>
              <a:endParaRPr lang="en-GB" sz="1200" b="1" dirty="0">
                <a:solidFill>
                  <a:schemeClr val="accent6"/>
                </a:solidFill>
              </a:endParaRPr>
            </a:p>
          </p:txBody>
        </p:sp>
      </p:grpSp>
      <p:grpSp>
        <p:nvGrpSpPr>
          <p:cNvPr id="58" name="57 Grupo"/>
          <p:cNvGrpSpPr/>
          <p:nvPr/>
        </p:nvGrpSpPr>
        <p:grpSpPr>
          <a:xfrm>
            <a:off x="6771882" y="1574671"/>
            <a:ext cx="1544534" cy="1105090"/>
            <a:chOff x="6771882" y="1574671"/>
            <a:chExt cx="1544534" cy="1105090"/>
          </a:xfrm>
        </p:grpSpPr>
        <p:sp>
          <p:nvSpPr>
            <p:cNvPr id="51" name="50 CuadroTexto"/>
            <p:cNvSpPr txBox="1"/>
            <p:nvPr/>
          </p:nvSpPr>
          <p:spPr>
            <a:xfrm>
              <a:off x="7675619" y="1574671"/>
              <a:ext cx="640797" cy="276999"/>
            </a:xfrm>
            <a:prstGeom prst="rect">
              <a:avLst/>
            </a:prstGeom>
            <a:noFill/>
          </p:spPr>
          <p:txBody>
            <a:bodyPr wrap="square" rtlCol="0">
              <a:spAutoFit/>
            </a:bodyPr>
            <a:lstStyle/>
            <a:p>
              <a:r>
                <a:rPr lang="es-ES" sz="1200" b="1" dirty="0" smtClean="0">
                  <a:solidFill>
                    <a:schemeClr val="accent6"/>
                  </a:solidFill>
                </a:rPr>
                <a:t>Var2</a:t>
              </a:r>
              <a:endParaRPr lang="en-GB" sz="1200" b="1" dirty="0">
                <a:solidFill>
                  <a:schemeClr val="accent6"/>
                </a:solidFill>
              </a:endParaRPr>
            </a:p>
          </p:txBody>
        </p:sp>
        <p:cxnSp>
          <p:nvCxnSpPr>
            <p:cNvPr id="57" name="56 Conector recto de flecha"/>
            <p:cNvCxnSpPr/>
            <p:nvPr/>
          </p:nvCxnSpPr>
          <p:spPr>
            <a:xfrm flipV="1">
              <a:off x="6771882" y="1744149"/>
              <a:ext cx="988290" cy="9356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61" name="60 Grupo"/>
          <p:cNvGrpSpPr/>
          <p:nvPr/>
        </p:nvGrpSpPr>
        <p:grpSpPr>
          <a:xfrm>
            <a:off x="6771882" y="2679761"/>
            <a:ext cx="824453" cy="1182616"/>
            <a:chOff x="6771882" y="2679761"/>
            <a:chExt cx="824453" cy="1182616"/>
          </a:xfrm>
        </p:grpSpPr>
        <p:sp>
          <p:nvSpPr>
            <p:cNvPr id="53" name="52 CuadroTexto"/>
            <p:cNvSpPr txBox="1"/>
            <p:nvPr/>
          </p:nvSpPr>
          <p:spPr>
            <a:xfrm>
              <a:off x="6955538" y="3585378"/>
              <a:ext cx="640797" cy="276999"/>
            </a:xfrm>
            <a:prstGeom prst="rect">
              <a:avLst/>
            </a:prstGeom>
            <a:noFill/>
          </p:spPr>
          <p:txBody>
            <a:bodyPr wrap="square" rtlCol="0">
              <a:spAutoFit/>
            </a:bodyPr>
            <a:lstStyle/>
            <a:p>
              <a:r>
                <a:rPr lang="es-ES" sz="1200" b="1" dirty="0" smtClean="0">
                  <a:solidFill>
                    <a:schemeClr val="accent6"/>
                  </a:solidFill>
                </a:rPr>
                <a:t>Var3</a:t>
              </a:r>
              <a:endParaRPr lang="en-GB" sz="1200" b="1" dirty="0">
                <a:solidFill>
                  <a:schemeClr val="accent6"/>
                </a:solidFill>
              </a:endParaRPr>
            </a:p>
          </p:txBody>
        </p:sp>
        <p:cxnSp>
          <p:nvCxnSpPr>
            <p:cNvPr id="60" name="59 Conector recto de flecha"/>
            <p:cNvCxnSpPr/>
            <p:nvPr/>
          </p:nvCxnSpPr>
          <p:spPr>
            <a:xfrm>
              <a:off x="6771882" y="2679761"/>
              <a:ext cx="280756" cy="97210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64" name="63 Grupo"/>
          <p:cNvGrpSpPr/>
          <p:nvPr/>
        </p:nvGrpSpPr>
        <p:grpSpPr>
          <a:xfrm>
            <a:off x="5436096" y="2679761"/>
            <a:ext cx="1335785" cy="756085"/>
            <a:chOff x="5436096" y="2679761"/>
            <a:chExt cx="1335785" cy="756085"/>
          </a:xfrm>
        </p:grpSpPr>
        <p:sp>
          <p:nvSpPr>
            <p:cNvPr id="54" name="53 CuadroTexto"/>
            <p:cNvSpPr txBox="1"/>
            <p:nvPr/>
          </p:nvSpPr>
          <p:spPr>
            <a:xfrm>
              <a:off x="5436096" y="3158847"/>
              <a:ext cx="640797" cy="276999"/>
            </a:xfrm>
            <a:prstGeom prst="rect">
              <a:avLst/>
            </a:prstGeom>
            <a:noFill/>
          </p:spPr>
          <p:txBody>
            <a:bodyPr wrap="square" rtlCol="0">
              <a:spAutoFit/>
            </a:bodyPr>
            <a:lstStyle/>
            <a:p>
              <a:r>
                <a:rPr lang="es-ES" sz="1200" b="1" dirty="0" smtClean="0">
                  <a:solidFill>
                    <a:schemeClr val="accent6"/>
                  </a:solidFill>
                </a:rPr>
                <a:t>Var4</a:t>
              </a:r>
              <a:endParaRPr lang="en-GB" sz="1200" b="1" dirty="0">
                <a:solidFill>
                  <a:schemeClr val="accent6"/>
                </a:solidFill>
              </a:endParaRPr>
            </a:p>
          </p:txBody>
        </p:sp>
        <p:cxnSp>
          <p:nvCxnSpPr>
            <p:cNvPr id="63" name="62 Conector recto de flecha"/>
            <p:cNvCxnSpPr/>
            <p:nvPr/>
          </p:nvCxnSpPr>
          <p:spPr>
            <a:xfrm flipH="1">
              <a:off x="5962069" y="2679761"/>
              <a:ext cx="809812" cy="68309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67" name="66 Grupo"/>
          <p:cNvGrpSpPr/>
          <p:nvPr/>
        </p:nvGrpSpPr>
        <p:grpSpPr>
          <a:xfrm>
            <a:off x="6771882" y="2211710"/>
            <a:ext cx="1688550" cy="468051"/>
            <a:chOff x="6771882" y="2211710"/>
            <a:chExt cx="1688550" cy="468051"/>
          </a:xfrm>
        </p:grpSpPr>
        <p:sp>
          <p:nvSpPr>
            <p:cNvPr id="55" name="54 CuadroTexto"/>
            <p:cNvSpPr txBox="1"/>
            <p:nvPr/>
          </p:nvSpPr>
          <p:spPr>
            <a:xfrm>
              <a:off x="7819635" y="2211710"/>
              <a:ext cx="640797" cy="276999"/>
            </a:xfrm>
            <a:prstGeom prst="rect">
              <a:avLst/>
            </a:prstGeom>
            <a:noFill/>
          </p:spPr>
          <p:txBody>
            <a:bodyPr wrap="square" rtlCol="0">
              <a:spAutoFit/>
            </a:bodyPr>
            <a:lstStyle/>
            <a:p>
              <a:r>
                <a:rPr lang="es-ES" sz="1200" b="1" dirty="0" smtClean="0">
                  <a:solidFill>
                    <a:schemeClr val="accent6"/>
                  </a:solidFill>
                </a:rPr>
                <a:t>Var5</a:t>
              </a:r>
              <a:endParaRPr lang="en-GB" sz="1200" b="1" dirty="0">
                <a:solidFill>
                  <a:schemeClr val="accent6"/>
                </a:solidFill>
              </a:endParaRPr>
            </a:p>
          </p:txBody>
        </p:sp>
        <p:cxnSp>
          <p:nvCxnSpPr>
            <p:cNvPr id="66" name="65 Conector recto de flecha"/>
            <p:cNvCxnSpPr/>
            <p:nvPr/>
          </p:nvCxnSpPr>
          <p:spPr>
            <a:xfrm flipV="1">
              <a:off x="6771882" y="2464709"/>
              <a:ext cx="1184494" cy="21505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125308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inVertical)">
                                      <p:cBhvr>
                                        <p:cTn id="10" dur="500"/>
                                        <p:tgtEl>
                                          <p:spTgt spid="33"/>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6" presetClass="entr" presetSubtype="21"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arn(inVertic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35"/>
                                        </p:tgtEl>
                                      </p:cBhvr>
                                    </p:animEffect>
                                    <p:set>
                                      <p:cBhvr>
                                        <p:cTn id="31" dur="1" fill="hold">
                                          <p:stCondLst>
                                            <p:cond delay="499"/>
                                          </p:stCondLst>
                                        </p:cTn>
                                        <p:tgtEl>
                                          <p:spTgt spid="35"/>
                                        </p:tgtEl>
                                        <p:attrNameLst>
                                          <p:attrName>style.visibility</p:attrName>
                                        </p:attrNameLst>
                                      </p:cBhvr>
                                      <p:to>
                                        <p:strVal val="hidden"/>
                                      </p:to>
                                    </p:set>
                                  </p:childTnLst>
                                </p:cTn>
                              </p:par>
                              <p:par>
                                <p:cTn id="32" presetID="16" presetClass="entr" presetSubtype="21"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arn(inVertical)">
                                      <p:cBhvr>
                                        <p:cTn id="34" dur="500"/>
                                        <p:tgtEl>
                                          <p:spTgt spid="36"/>
                                        </p:tgtEl>
                                      </p:cBhvr>
                                    </p:animEffect>
                                  </p:childTnLst>
                                </p:cTn>
                              </p:par>
                            </p:childTnLst>
                          </p:cTn>
                        </p:par>
                        <p:par>
                          <p:cTn id="35" fill="hold">
                            <p:stCondLst>
                              <p:cond delay="500"/>
                            </p:stCondLst>
                            <p:childTnLst>
                              <p:par>
                                <p:cTn id="36" presetID="16" presetClass="entr" presetSubtype="21"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arn(inVertical)">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16" presetClass="entr" presetSubtype="21"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barn(inVertical)">
                                      <p:cBhvr>
                                        <p:cTn id="46" dur="500"/>
                                        <p:tgtEl>
                                          <p:spTgt spid="37"/>
                                        </p:tgtEl>
                                      </p:cBhvr>
                                    </p:animEffect>
                                  </p:childTnLst>
                                </p:cTn>
                              </p:par>
                            </p:childTnLst>
                          </p:cTn>
                        </p:par>
                        <p:par>
                          <p:cTn id="47" fill="hold">
                            <p:stCondLst>
                              <p:cond delay="500"/>
                            </p:stCondLst>
                            <p:childTnLst>
                              <p:par>
                                <p:cTn id="48" presetID="16" presetClass="entr" presetSubtype="21"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barn(inVertical)">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37"/>
                                        </p:tgtEl>
                                      </p:cBhvr>
                                    </p:animEffect>
                                    <p:set>
                                      <p:cBhvr>
                                        <p:cTn id="55" dur="1" fill="hold">
                                          <p:stCondLst>
                                            <p:cond delay="499"/>
                                          </p:stCondLst>
                                        </p:cTn>
                                        <p:tgtEl>
                                          <p:spTgt spid="37"/>
                                        </p:tgtEl>
                                        <p:attrNameLst>
                                          <p:attrName>style.visibility</p:attrName>
                                        </p:attrNameLst>
                                      </p:cBhvr>
                                      <p:to>
                                        <p:strVal val="hidden"/>
                                      </p:to>
                                    </p:set>
                                  </p:childTnLst>
                                </p:cTn>
                              </p:par>
                              <p:par>
                                <p:cTn id="56" presetID="16" presetClass="entr" presetSubtype="21"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arn(inVertical)">
                                      <p:cBhvr>
                                        <p:cTn id="58" dur="500"/>
                                        <p:tgtEl>
                                          <p:spTgt spid="38"/>
                                        </p:tgtEl>
                                      </p:cBhvr>
                                    </p:animEffect>
                                  </p:childTnLst>
                                </p:cTn>
                              </p:par>
                            </p:childTnLst>
                          </p:cTn>
                        </p:par>
                        <p:par>
                          <p:cTn id="59" fill="hold">
                            <p:stCondLst>
                              <p:cond delay="500"/>
                            </p:stCondLst>
                            <p:childTnLst>
                              <p:par>
                                <p:cTn id="60" presetID="16" presetClass="entr" presetSubtype="21"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arn(inVertical)">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8"/>
                                        </p:tgtEl>
                                      </p:cBhvr>
                                    </p:animEffect>
                                    <p:set>
                                      <p:cBhvr>
                                        <p:cTn id="67" dur="1" fill="hold">
                                          <p:stCondLst>
                                            <p:cond delay="499"/>
                                          </p:stCondLst>
                                        </p:cTn>
                                        <p:tgtEl>
                                          <p:spTgt spid="38"/>
                                        </p:tgtEl>
                                        <p:attrNameLst>
                                          <p:attrName>style.visibility</p:attrName>
                                        </p:attrNameLst>
                                      </p:cBhvr>
                                      <p:to>
                                        <p:strVal val="hidden"/>
                                      </p:to>
                                    </p:set>
                                  </p:childTnLst>
                                </p:cTn>
                              </p:par>
                              <p:par>
                                <p:cTn id="68" presetID="16" presetClass="entr" presetSubtype="21"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barn(inVertical)">
                                      <p:cBhvr>
                                        <p:cTn id="70" dur="500"/>
                                        <p:tgtEl>
                                          <p:spTgt spid="39"/>
                                        </p:tgtEl>
                                      </p:cBhvr>
                                    </p:animEffect>
                                  </p:childTnLst>
                                </p:cTn>
                              </p:par>
                            </p:childTnLst>
                          </p:cTn>
                        </p:par>
                        <p:par>
                          <p:cTn id="71" fill="hold">
                            <p:stCondLst>
                              <p:cond delay="500"/>
                            </p:stCondLst>
                            <p:childTnLst>
                              <p:par>
                                <p:cTn id="72" presetID="16" presetClass="entr" presetSubtype="21" fill="hold"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barn(inVertical)">
                                      <p:cBhvr>
                                        <p:cTn id="74" dur="5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39"/>
                                        </p:tgtEl>
                                      </p:cBhvr>
                                    </p:animEffect>
                                    <p:set>
                                      <p:cBhvr>
                                        <p:cTn id="79" dur="1" fill="hold">
                                          <p:stCondLst>
                                            <p:cond delay="499"/>
                                          </p:stCondLst>
                                        </p:cTn>
                                        <p:tgtEl>
                                          <p:spTgt spid="39"/>
                                        </p:tgtEl>
                                        <p:attrNameLst>
                                          <p:attrName>style.visibility</p:attrName>
                                        </p:attrNameLst>
                                      </p:cBhvr>
                                      <p:to>
                                        <p:strVal val="hidden"/>
                                      </p:to>
                                    </p:set>
                                  </p:childTnLst>
                                </p:cTn>
                              </p:par>
                              <p:par>
                                <p:cTn id="80" presetID="16" presetClass="entr" presetSubtype="21"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barn(inVertical)">
                                      <p:cBhvr>
                                        <p:cTn id="82" dur="500"/>
                                        <p:tgtEl>
                                          <p:spTgt spid="40"/>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40"/>
                                        </p:tgtEl>
                                      </p:cBhvr>
                                    </p:animEffect>
                                    <p:set>
                                      <p:cBhvr>
                                        <p:cTn id="91" dur="1" fill="hold">
                                          <p:stCondLst>
                                            <p:cond delay="499"/>
                                          </p:stCondLst>
                                        </p:cTn>
                                        <p:tgtEl>
                                          <p:spTgt spid="40"/>
                                        </p:tgtEl>
                                        <p:attrNameLst>
                                          <p:attrName>style.visibility</p:attrName>
                                        </p:attrNameLst>
                                      </p:cBhvr>
                                      <p:to>
                                        <p:strVal val="hidden"/>
                                      </p:to>
                                    </p:set>
                                  </p:childTnLst>
                                </p:cTn>
                              </p:par>
                              <p:par>
                                <p:cTn id="92" presetID="16" presetClass="entr" presetSubtype="21"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barn(inVertical)">
                                      <p:cBhvr>
                                        <p:cTn id="94" dur="500"/>
                                        <p:tgtEl>
                                          <p:spTgt spid="42"/>
                                        </p:tgtEl>
                                      </p:cBhvr>
                                    </p:animEffect>
                                  </p:childTnLst>
                                </p:cTn>
                              </p:par>
                            </p:childTnLst>
                          </p:cTn>
                        </p:par>
                        <p:par>
                          <p:cTn id="95" fill="hold">
                            <p:stCondLst>
                              <p:cond delay="500"/>
                            </p:stCondLst>
                            <p:childTnLst>
                              <p:par>
                                <p:cTn id="96" presetID="10" presetClass="entr" presetSubtype="0" fill="hold" nodeType="after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fade">
                                      <p:cBhvr>
                                        <p:cTn id="98" dur="500"/>
                                        <p:tgtEl>
                                          <p:spTgt spid="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42"/>
                                        </p:tgtEl>
                                      </p:cBhvr>
                                    </p:animEffect>
                                    <p:set>
                                      <p:cBhvr>
                                        <p:cTn id="103" dur="1" fill="hold">
                                          <p:stCondLst>
                                            <p:cond delay="499"/>
                                          </p:stCondLst>
                                        </p:cTn>
                                        <p:tgtEl>
                                          <p:spTgt spid="42"/>
                                        </p:tgtEl>
                                        <p:attrNameLst>
                                          <p:attrName>style.visibility</p:attrName>
                                        </p:attrNameLst>
                                      </p:cBhvr>
                                      <p:to>
                                        <p:strVal val="hidden"/>
                                      </p:to>
                                    </p:set>
                                  </p:childTnLst>
                                </p:cTn>
                              </p:par>
                              <p:par>
                                <p:cTn id="104" presetID="16" presetClass="entr" presetSubtype="21"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barn(inVertical)">
                                      <p:cBhvr>
                                        <p:cTn id="106" dur="500"/>
                                        <p:tgtEl>
                                          <p:spTgt spid="43"/>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61"/>
                                        </p:tgtEl>
                                        <p:attrNameLst>
                                          <p:attrName>style.visibility</p:attrName>
                                        </p:attrNameLst>
                                      </p:cBhvr>
                                      <p:to>
                                        <p:strVal val="visible"/>
                                      </p:to>
                                    </p:set>
                                    <p:animEffect transition="in" filter="fade">
                                      <p:cBhvr>
                                        <p:cTn id="110" dur="500"/>
                                        <p:tgtEl>
                                          <p:spTgt spid="61"/>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43"/>
                                        </p:tgtEl>
                                      </p:cBhvr>
                                    </p:animEffect>
                                    <p:set>
                                      <p:cBhvr>
                                        <p:cTn id="115" dur="1" fill="hold">
                                          <p:stCondLst>
                                            <p:cond delay="499"/>
                                          </p:stCondLst>
                                        </p:cTn>
                                        <p:tgtEl>
                                          <p:spTgt spid="43"/>
                                        </p:tgtEl>
                                        <p:attrNameLst>
                                          <p:attrName>style.visibility</p:attrName>
                                        </p:attrNameLst>
                                      </p:cBhvr>
                                      <p:to>
                                        <p:strVal val="hidden"/>
                                      </p:to>
                                    </p:set>
                                  </p:childTnLst>
                                </p:cTn>
                              </p:par>
                              <p:par>
                                <p:cTn id="116" presetID="16" presetClass="entr" presetSubtype="21"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barn(inVertical)">
                                      <p:cBhvr>
                                        <p:cTn id="118" dur="500"/>
                                        <p:tgtEl>
                                          <p:spTgt spid="44"/>
                                        </p:tgtEl>
                                      </p:cBhvr>
                                    </p:animEffect>
                                  </p:childTnLst>
                                </p:cTn>
                              </p:par>
                            </p:childTnLst>
                          </p:cTn>
                        </p:par>
                        <p:par>
                          <p:cTn id="119" fill="hold">
                            <p:stCondLst>
                              <p:cond delay="500"/>
                            </p:stCondLst>
                            <p:childTnLst>
                              <p:par>
                                <p:cTn id="120" presetID="10" presetClass="entr" presetSubtype="0" fill="hold" nodeType="afterEffect">
                                  <p:stCondLst>
                                    <p:cond delay="0"/>
                                  </p:stCondLst>
                                  <p:childTnLst>
                                    <p:set>
                                      <p:cBhvr>
                                        <p:cTn id="121" dur="1" fill="hold">
                                          <p:stCondLst>
                                            <p:cond delay="0"/>
                                          </p:stCondLst>
                                        </p:cTn>
                                        <p:tgtEl>
                                          <p:spTgt spid="64"/>
                                        </p:tgtEl>
                                        <p:attrNameLst>
                                          <p:attrName>style.visibility</p:attrName>
                                        </p:attrNameLst>
                                      </p:cBhvr>
                                      <p:to>
                                        <p:strVal val="visible"/>
                                      </p:to>
                                    </p:set>
                                    <p:animEffect transition="in" filter="fade">
                                      <p:cBhvr>
                                        <p:cTn id="122" dur="500"/>
                                        <p:tgtEl>
                                          <p:spTgt spid="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44"/>
                                        </p:tgtEl>
                                      </p:cBhvr>
                                    </p:animEffect>
                                    <p:set>
                                      <p:cBhvr>
                                        <p:cTn id="127" dur="1" fill="hold">
                                          <p:stCondLst>
                                            <p:cond delay="499"/>
                                          </p:stCondLst>
                                        </p:cTn>
                                        <p:tgtEl>
                                          <p:spTgt spid="44"/>
                                        </p:tgtEl>
                                        <p:attrNameLst>
                                          <p:attrName>style.visibility</p:attrName>
                                        </p:attrNameLst>
                                      </p:cBhvr>
                                      <p:to>
                                        <p:strVal val="hidden"/>
                                      </p:to>
                                    </p:set>
                                  </p:childTnLst>
                                </p:cTn>
                              </p:par>
                              <p:par>
                                <p:cTn id="128" presetID="16" presetClass="entr" presetSubtype="21" fill="hold" grpId="0" nodeType="withEffect">
                                  <p:stCondLst>
                                    <p:cond delay="0"/>
                                  </p:stCondLst>
                                  <p:childTnLst>
                                    <p:set>
                                      <p:cBhvr>
                                        <p:cTn id="129" dur="1" fill="hold">
                                          <p:stCondLst>
                                            <p:cond delay="0"/>
                                          </p:stCondLst>
                                        </p:cTn>
                                        <p:tgtEl>
                                          <p:spTgt spid="46"/>
                                        </p:tgtEl>
                                        <p:attrNameLst>
                                          <p:attrName>style.visibility</p:attrName>
                                        </p:attrNameLst>
                                      </p:cBhvr>
                                      <p:to>
                                        <p:strVal val="visible"/>
                                      </p:to>
                                    </p:set>
                                    <p:animEffect transition="in" filter="barn(inVertical)">
                                      <p:cBhvr>
                                        <p:cTn id="130" dur="500"/>
                                        <p:tgtEl>
                                          <p:spTgt spid="46"/>
                                        </p:tgtEl>
                                      </p:cBhvr>
                                    </p:animEffect>
                                  </p:childTnLst>
                                </p:cTn>
                              </p:par>
                            </p:childTnLst>
                          </p:cTn>
                        </p:par>
                        <p:par>
                          <p:cTn id="131" fill="hold">
                            <p:stCondLst>
                              <p:cond delay="500"/>
                            </p:stCondLst>
                            <p:childTnLst>
                              <p:par>
                                <p:cTn id="132" presetID="10" presetClass="entr" presetSubtype="0" fill="hold" nodeType="afterEffect">
                                  <p:stCondLst>
                                    <p:cond delay="0"/>
                                  </p:stCondLst>
                                  <p:childTnLst>
                                    <p:set>
                                      <p:cBhvr>
                                        <p:cTn id="133" dur="1" fill="hold">
                                          <p:stCondLst>
                                            <p:cond delay="0"/>
                                          </p:stCondLst>
                                        </p:cTn>
                                        <p:tgtEl>
                                          <p:spTgt spid="67"/>
                                        </p:tgtEl>
                                        <p:attrNameLst>
                                          <p:attrName>style.visibility</p:attrName>
                                        </p:attrNameLst>
                                      </p:cBhvr>
                                      <p:to>
                                        <p:strVal val="visible"/>
                                      </p:to>
                                    </p:set>
                                    <p:animEffect transition="in" filter="fade">
                                      <p:cBhvr>
                                        <p:cTn id="134" dur="500"/>
                                        <p:tgtEl>
                                          <p:spTgt spid="67"/>
                                        </p:tgtEl>
                                      </p:cBhvr>
                                    </p:animEffect>
                                  </p:childTnLst>
                                </p:cTn>
                              </p:par>
                            </p:childTnLst>
                          </p:cTn>
                        </p:par>
                        <p:par>
                          <p:cTn id="135" fill="hold">
                            <p:stCondLst>
                              <p:cond delay="1000"/>
                            </p:stCondLst>
                            <p:childTnLst>
                              <p:par>
                                <p:cTn id="136" presetID="10" presetClass="exit" presetSubtype="0" fill="hold" grpId="1" nodeType="afterEffect">
                                  <p:stCondLst>
                                    <p:cond delay="0"/>
                                  </p:stCondLst>
                                  <p:childTnLst>
                                    <p:animEffect transition="out" filter="fade">
                                      <p:cBhvr>
                                        <p:cTn id="137" dur="500"/>
                                        <p:tgtEl>
                                          <p:spTgt spid="46"/>
                                        </p:tgtEl>
                                      </p:cBhvr>
                                    </p:animEffect>
                                    <p:set>
                                      <p:cBhvr>
                                        <p:cTn id="138"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43" grpId="0" animBg="1"/>
      <p:bldP spid="43" grpId="1" animBg="1"/>
      <p:bldP spid="44" grpId="0" animBg="1"/>
      <p:bldP spid="44" grpId="1" animBg="1"/>
      <p:bldP spid="46" grpId="0" animBg="1"/>
      <p:bldP spid="4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67"/>
          <p:cNvSpPr txBox="1">
            <a:spLocks/>
          </p:cNvSpPr>
          <p:nvPr/>
        </p:nvSpPr>
        <p:spPr>
          <a:xfrm>
            <a:off x="2339752" y="54414"/>
            <a:ext cx="4278813" cy="71713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s-PA" sz="2400" dirty="0">
                <a:solidFill>
                  <a:schemeClr val="tx1"/>
                </a:solidFill>
              </a:rPr>
              <a:t>2</a:t>
            </a:r>
            <a:r>
              <a:rPr lang="es-PA" sz="2400" dirty="0" smtClean="0">
                <a:solidFill>
                  <a:schemeClr val="tx1"/>
                </a:solidFill>
              </a:rPr>
              <a:t>. Biplots</a:t>
            </a:r>
            <a:endParaRPr lang="en" sz="2400" dirty="0">
              <a:solidFill>
                <a:schemeClr val="tx1"/>
              </a:solidFill>
            </a:endParaRPr>
          </a:p>
        </p:txBody>
      </p:sp>
      <p:sp>
        <p:nvSpPr>
          <p:cNvPr id="5" name="Shape 594"/>
          <p:cNvSpPr txBox="1"/>
          <p:nvPr/>
        </p:nvSpPr>
        <p:spPr>
          <a:xfrm>
            <a:off x="2123728" y="664845"/>
            <a:ext cx="4752529" cy="322729"/>
          </a:xfrm>
          <a:prstGeom prst="rect">
            <a:avLst/>
          </a:prstGeom>
          <a:noFill/>
          <a:ln>
            <a:noFill/>
          </a:ln>
        </p:spPr>
        <p:txBody>
          <a:bodyPr lIns="91425" tIns="45700" rIns="91425" bIns="45700" anchor="t" anchorCtr="0">
            <a:noAutofit/>
          </a:bodyPr>
          <a:lstStyle/>
          <a:p>
            <a:pPr lvl="0" algn="ctr">
              <a:buSzPct val="25000"/>
            </a:pPr>
            <a:r>
              <a:rPr lang="es-PA" sz="2400" dirty="0" smtClean="0">
                <a:solidFill>
                  <a:schemeClr val="tx1"/>
                </a:solidFill>
                <a:latin typeface="Source Sans Pro"/>
                <a:ea typeface="Source Sans Pro"/>
                <a:cs typeface="Source Sans Pro"/>
                <a:sym typeface="Source Sans Pro"/>
              </a:rPr>
              <a:t>Representación e Interpretación</a:t>
            </a:r>
            <a:endParaRPr lang="es-PA" sz="2400" dirty="0">
              <a:solidFill>
                <a:schemeClr val="tx1"/>
              </a:solidFill>
              <a:latin typeface="Source Sans Pro"/>
              <a:ea typeface="Source Sans Pro"/>
              <a:cs typeface="Source Sans Pro"/>
              <a:sym typeface="Source Sans Pro"/>
            </a:endParaRPr>
          </a:p>
        </p:txBody>
      </p:sp>
      <p:sp>
        <p:nvSpPr>
          <p:cNvPr id="59" name="58 CuadroTexto"/>
          <p:cNvSpPr txBox="1"/>
          <p:nvPr/>
        </p:nvSpPr>
        <p:spPr>
          <a:xfrm>
            <a:off x="611560" y="1127564"/>
            <a:ext cx="3312368" cy="307777"/>
          </a:xfrm>
          <a:prstGeom prst="rect">
            <a:avLst/>
          </a:prstGeom>
          <a:noFill/>
        </p:spPr>
        <p:txBody>
          <a:bodyPr wrap="square" rtlCol="0">
            <a:spAutoFit/>
          </a:bodyPr>
          <a:lstStyle/>
          <a:p>
            <a:pPr algn="ctr"/>
            <a:r>
              <a:rPr lang="es-ES" dirty="0" smtClean="0"/>
              <a:t>A partir del gráfico se puede conocer:</a:t>
            </a:r>
            <a:endParaRPr lang="en-GB" dirty="0"/>
          </a:p>
        </p:txBody>
      </p:sp>
      <p:sp>
        <p:nvSpPr>
          <p:cNvPr id="41" name="40 CuadroTexto"/>
          <p:cNvSpPr txBox="1"/>
          <p:nvPr/>
        </p:nvSpPr>
        <p:spPr>
          <a:xfrm>
            <a:off x="35496" y="1563638"/>
            <a:ext cx="4896544" cy="584775"/>
          </a:xfrm>
          <a:prstGeom prst="rect">
            <a:avLst/>
          </a:prstGeom>
          <a:noFill/>
        </p:spPr>
        <p:txBody>
          <a:bodyPr wrap="square" rtlCol="0">
            <a:spAutoFit/>
          </a:bodyPr>
          <a:lstStyle/>
          <a:p>
            <a:r>
              <a:rPr lang="es-ES" sz="1600" b="1" dirty="0" smtClean="0"/>
              <a:t>1. La variabilidad de las variables: </a:t>
            </a:r>
            <a:r>
              <a:rPr lang="es-ES" sz="1600" dirty="0" smtClean="0"/>
              <a:t>Observando la longitud del vector.</a:t>
            </a:r>
            <a:endParaRPr lang="en-GB" sz="1600" dirty="0"/>
          </a:p>
        </p:txBody>
      </p:sp>
      <p:sp>
        <p:nvSpPr>
          <p:cNvPr id="13" name="12 CuadroTexto"/>
          <p:cNvSpPr txBox="1"/>
          <p:nvPr/>
        </p:nvSpPr>
        <p:spPr>
          <a:xfrm>
            <a:off x="8604448" y="2670094"/>
            <a:ext cx="687400" cy="339613"/>
          </a:xfrm>
          <a:prstGeom prst="rect">
            <a:avLst/>
          </a:prstGeom>
          <a:noFill/>
        </p:spPr>
        <p:txBody>
          <a:bodyPr wrap="square" rtlCol="0">
            <a:spAutoFit/>
          </a:bodyPr>
          <a:lstStyle/>
          <a:p>
            <a:r>
              <a:rPr lang="es-ES" dirty="0" smtClean="0"/>
              <a:t>Eje 1</a:t>
            </a:r>
            <a:endParaRPr lang="en-GB" dirty="0"/>
          </a:p>
        </p:txBody>
      </p:sp>
      <p:grpSp>
        <p:nvGrpSpPr>
          <p:cNvPr id="12" name="11 Grupo"/>
          <p:cNvGrpSpPr/>
          <p:nvPr/>
        </p:nvGrpSpPr>
        <p:grpSpPr>
          <a:xfrm>
            <a:off x="5076056" y="1455866"/>
            <a:ext cx="3595428" cy="2933433"/>
            <a:chOff x="5220072" y="1419622"/>
            <a:chExt cx="3103619" cy="2520280"/>
          </a:xfrm>
        </p:grpSpPr>
        <p:sp>
          <p:nvSpPr>
            <p:cNvPr id="7" name="6 Rectángulo"/>
            <p:cNvSpPr/>
            <p:nvPr/>
          </p:nvSpPr>
          <p:spPr>
            <a:xfrm>
              <a:off x="5220072" y="1419622"/>
              <a:ext cx="3103619" cy="25202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cxnSp>
          <p:nvCxnSpPr>
            <p:cNvPr id="9" name="8 Conector recto"/>
            <p:cNvCxnSpPr>
              <a:stCxn id="7" idx="0"/>
              <a:endCxn id="7" idx="2"/>
            </p:cNvCxnSpPr>
            <p:nvPr/>
          </p:nvCxnSpPr>
          <p:spPr>
            <a:xfrm>
              <a:off x="6771882" y="1419622"/>
              <a:ext cx="0" cy="25202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10 Conector recto"/>
            <p:cNvCxnSpPr>
              <a:stCxn id="7" idx="1"/>
              <a:endCxn id="7" idx="3"/>
            </p:cNvCxnSpPr>
            <p:nvPr/>
          </p:nvCxnSpPr>
          <p:spPr>
            <a:xfrm>
              <a:off x="5220072" y="2679762"/>
              <a:ext cx="310361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7" name="16 Grupo"/>
          <p:cNvGrpSpPr/>
          <p:nvPr/>
        </p:nvGrpSpPr>
        <p:grpSpPr>
          <a:xfrm>
            <a:off x="7503623" y="1455866"/>
            <a:ext cx="742340" cy="460954"/>
            <a:chOff x="7315579" y="1419622"/>
            <a:chExt cx="640797" cy="396032"/>
          </a:xfrm>
        </p:grpSpPr>
        <p:sp>
          <p:nvSpPr>
            <p:cNvPr id="15" name="14 Elipse"/>
            <p:cNvSpPr/>
            <p:nvPr/>
          </p:nvSpPr>
          <p:spPr>
            <a:xfrm>
              <a:off x="7491961" y="170765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15 CuadroTexto"/>
            <p:cNvSpPr txBox="1"/>
            <p:nvPr/>
          </p:nvSpPr>
          <p:spPr>
            <a:xfrm>
              <a:off x="7315579" y="1419622"/>
              <a:ext cx="640797" cy="276999"/>
            </a:xfrm>
            <a:prstGeom prst="rect">
              <a:avLst/>
            </a:prstGeom>
            <a:noFill/>
          </p:spPr>
          <p:txBody>
            <a:bodyPr wrap="square" rtlCol="0">
              <a:spAutoFit/>
            </a:bodyPr>
            <a:lstStyle/>
            <a:p>
              <a:r>
                <a:rPr lang="es-ES" sz="1200" b="1" dirty="0" smtClean="0">
                  <a:solidFill>
                    <a:schemeClr val="accent1"/>
                  </a:solidFill>
                </a:rPr>
                <a:t>Ind1</a:t>
              </a:r>
              <a:endParaRPr lang="en-GB" sz="1200" b="1" dirty="0">
                <a:solidFill>
                  <a:schemeClr val="accent1"/>
                </a:solidFill>
              </a:endParaRPr>
            </a:p>
          </p:txBody>
        </p:sp>
      </p:grpSp>
      <p:grpSp>
        <p:nvGrpSpPr>
          <p:cNvPr id="18" name="17 Grupo"/>
          <p:cNvGrpSpPr/>
          <p:nvPr/>
        </p:nvGrpSpPr>
        <p:grpSpPr>
          <a:xfrm>
            <a:off x="5564463" y="1980844"/>
            <a:ext cx="742340" cy="460954"/>
            <a:chOff x="7315579" y="1419622"/>
            <a:chExt cx="640797" cy="396032"/>
          </a:xfrm>
        </p:grpSpPr>
        <p:sp>
          <p:nvSpPr>
            <p:cNvPr id="19" name="18 Elipse"/>
            <p:cNvSpPr/>
            <p:nvPr/>
          </p:nvSpPr>
          <p:spPr>
            <a:xfrm>
              <a:off x="7491961" y="170765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19 CuadroTexto"/>
            <p:cNvSpPr txBox="1"/>
            <p:nvPr/>
          </p:nvSpPr>
          <p:spPr>
            <a:xfrm>
              <a:off x="7315579" y="1419622"/>
              <a:ext cx="640797" cy="276999"/>
            </a:xfrm>
            <a:prstGeom prst="rect">
              <a:avLst/>
            </a:prstGeom>
            <a:noFill/>
          </p:spPr>
          <p:txBody>
            <a:bodyPr wrap="square" rtlCol="0">
              <a:spAutoFit/>
            </a:bodyPr>
            <a:lstStyle/>
            <a:p>
              <a:r>
                <a:rPr lang="es-ES" sz="1200" b="1" dirty="0" smtClean="0">
                  <a:solidFill>
                    <a:schemeClr val="accent1"/>
                  </a:solidFill>
                </a:rPr>
                <a:t>Ind2</a:t>
              </a:r>
              <a:endParaRPr lang="en-GB" sz="1200" b="1" dirty="0">
                <a:solidFill>
                  <a:schemeClr val="accent1"/>
                </a:solidFill>
              </a:endParaRPr>
            </a:p>
          </p:txBody>
        </p:sp>
      </p:grpSp>
      <p:grpSp>
        <p:nvGrpSpPr>
          <p:cNvPr id="21" name="20 Grupo"/>
          <p:cNvGrpSpPr/>
          <p:nvPr/>
        </p:nvGrpSpPr>
        <p:grpSpPr>
          <a:xfrm>
            <a:off x="7142028" y="1617069"/>
            <a:ext cx="742340" cy="460954"/>
            <a:chOff x="7315579" y="1419622"/>
            <a:chExt cx="640797" cy="396032"/>
          </a:xfrm>
        </p:grpSpPr>
        <p:sp>
          <p:nvSpPr>
            <p:cNvPr id="22" name="21 Elipse"/>
            <p:cNvSpPr/>
            <p:nvPr/>
          </p:nvSpPr>
          <p:spPr>
            <a:xfrm>
              <a:off x="7491961" y="170765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22 CuadroTexto"/>
            <p:cNvSpPr txBox="1"/>
            <p:nvPr/>
          </p:nvSpPr>
          <p:spPr>
            <a:xfrm>
              <a:off x="7315579" y="1419622"/>
              <a:ext cx="640797" cy="276999"/>
            </a:xfrm>
            <a:prstGeom prst="rect">
              <a:avLst/>
            </a:prstGeom>
            <a:noFill/>
          </p:spPr>
          <p:txBody>
            <a:bodyPr wrap="square" rtlCol="0">
              <a:spAutoFit/>
            </a:bodyPr>
            <a:lstStyle/>
            <a:p>
              <a:r>
                <a:rPr lang="es-ES" sz="1200" b="1" dirty="0" smtClean="0">
                  <a:solidFill>
                    <a:schemeClr val="accent1"/>
                  </a:solidFill>
                </a:rPr>
                <a:t>Ind3</a:t>
              </a:r>
              <a:endParaRPr lang="en-GB" sz="1200" b="1" dirty="0">
                <a:solidFill>
                  <a:schemeClr val="accent1"/>
                </a:solidFill>
              </a:endParaRPr>
            </a:p>
          </p:txBody>
        </p:sp>
      </p:grpSp>
      <p:grpSp>
        <p:nvGrpSpPr>
          <p:cNvPr id="24" name="23 Grupo"/>
          <p:cNvGrpSpPr/>
          <p:nvPr/>
        </p:nvGrpSpPr>
        <p:grpSpPr>
          <a:xfrm>
            <a:off x="7934116" y="1851670"/>
            <a:ext cx="742340" cy="460954"/>
            <a:chOff x="7315579" y="1419622"/>
            <a:chExt cx="640797" cy="396032"/>
          </a:xfrm>
        </p:grpSpPr>
        <p:sp>
          <p:nvSpPr>
            <p:cNvPr id="25" name="24 Elipse"/>
            <p:cNvSpPr/>
            <p:nvPr/>
          </p:nvSpPr>
          <p:spPr>
            <a:xfrm>
              <a:off x="7491961" y="170765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25 CuadroTexto"/>
            <p:cNvSpPr txBox="1"/>
            <p:nvPr/>
          </p:nvSpPr>
          <p:spPr>
            <a:xfrm>
              <a:off x="7315579" y="1419622"/>
              <a:ext cx="640797" cy="276999"/>
            </a:xfrm>
            <a:prstGeom prst="rect">
              <a:avLst/>
            </a:prstGeom>
            <a:noFill/>
          </p:spPr>
          <p:txBody>
            <a:bodyPr wrap="square" rtlCol="0">
              <a:spAutoFit/>
            </a:bodyPr>
            <a:lstStyle/>
            <a:p>
              <a:r>
                <a:rPr lang="es-ES" sz="1200" b="1" dirty="0" smtClean="0">
                  <a:solidFill>
                    <a:schemeClr val="accent1"/>
                  </a:solidFill>
                </a:rPr>
                <a:t>Ind4</a:t>
              </a:r>
              <a:endParaRPr lang="en-GB" sz="1200" b="1" dirty="0">
                <a:solidFill>
                  <a:schemeClr val="accent1"/>
                </a:solidFill>
              </a:endParaRPr>
            </a:p>
          </p:txBody>
        </p:sp>
      </p:grpSp>
      <p:grpSp>
        <p:nvGrpSpPr>
          <p:cNvPr id="27" name="26 Grupo"/>
          <p:cNvGrpSpPr/>
          <p:nvPr/>
        </p:nvGrpSpPr>
        <p:grpSpPr>
          <a:xfrm>
            <a:off x="6254055" y="3310142"/>
            <a:ext cx="742340" cy="484992"/>
            <a:chOff x="7324331" y="1392544"/>
            <a:chExt cx="640797" cy="416684"/>
          </a:xfrm>
        </p:grpSpPr>
        <p:sp>
          <p:nvSpPr>
            <p:cNvPr id="28" name="27 Elipse"/>
            <p:cNvSpPr/>
            <p:nvPr/>
          </p:nvSpPr>
          <p:spPr>
            <a:xfrm>
              <a:off x="7570572" y="139254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28 CuadroTexto"/>
            <p:cNvSpPr txBox="1"/>
            <p:nvPr/>
          </p:nvSpPr>
          <p:spPr>
            <a:xfrm>
              <a:off x="7324331" y="1532229"/>
              <a:ext cx="640797" cy="276999"/>
            </a:xfrm>
            <a:prstGeom prst="rect">
              <a:avLst/>
            </a:prstGeom>
            <a:noFill/>
          </p:spPr>
          <p:txBody>
            <a:bodyPr wrap="square" rtlCol="0">
              <a:spAutoFit/>
            </a:bodyPr>
            <a:lstStyle/>
            <a:p>
              <a:r>
                <a:rPr lang="es-ES" sz="1200" b="1" dirty="0" smtClean="0">
                  <a:solidFill>
                    <a:schemeClr val="accent1"/>
                  </a:solidFill>
                </a:rPr>
                <a:t>Ind5</a:t>
              </a:r>
              <a:endParaRPr lang="en-GB" sz="1200" b="1" dirty="0">
                <a:solidFill>
                  <a:schemeClr val="accent1"/>
                </a:solidFill>
              </a:endParaRPr>
            </a:p>
          </p:txBody>
        </p:sp>
      </p:grpSp>
      <p:grpSp>
        <p:nvGrpSpPr>
          <p:cNvPr id="30" name="29 Grupo"/>
          <p:cNvGrpSpPr/>
          <p:nvPr/>
        </p:nvGrpSpPr>
        <p:grpSpPr>
          <a:xfrm>
            <a:off x="5873427" y="2139702"/>
            <a:ext cx="742340" cy="460954"/>
            <a:chOff x="7315579" y="1419622"/>
            <a:chExt cx="640797" cy="396032"/>
          </a:xfrm>
        </p:grpSpPr>
        <p:sp>
          <p:nvSpPr>
            <p:cNvPr id="31" name="30 Elipse"/>
            <p:cNvSpPr/>
            <p:nvPr/>
          </p:nvSpPr>
          <p:spPr>
            <a:xfrm>
              <a:off x="7491961" y="1707654"/>
              <a:ext cx="104375"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31 CuadroTexto"/>
            <p:cNvSpPr txBox="1"/>
            <p:nvPr/>
          </p:nvSpPr>
          <p:spPr>
            <a:xfrm>
              <a:off x="7315579" y="1419622"/>
              <a:ext cx="640797" cy="276999"/>
            </a:xfrm>
            <a:prstGeom prst="rect">
              <a:avLst/>
            </a:prstGeom>
            <a:noFill/>
          </p:spPr>
          <p:txBody>
            <a:bodyPr wrap="square" rtlCol="0">
              <a:spAutoFit/>
            </a:bodyPr>
            <a:lstStyle/>
            <a:p>
              <a:r>
                <a:rPr lang="es-ES" sz="1200" b="1" dirty="0" smtClean="0">
                  <a:solidFill>
                    <a:schemeClr val="accent1"/>
                  </a:solidFill>
                </a:rPr>
                <a:t>Ind6</a:t>
              </a:r>
              <a:endParaRPr lang="en-GB" sz="1200" b="1" dirty="0">
                <a:solidFill>
                  <a:schemeClr val="accent1"/>
                </a:solidFill>
              </a:endParaRPr>
            </a:p>
          </p:txBody>
        </p:sp>
      </p:grpSp>
      <p:grpSp>
        <p:nvGrpSpPr>
          <p:cNvPr id="52" name="51 Grupo"/>
          <p:cNvGrpSpPr/>
          <p:nvPr/>
        </p:nvGrpSpPr>
        <p:grpSpPr>
          <a:xfrm>
            <a:off x="6002088" y="1455866"/>
            <a:ext cx="871681" cy="1466716"/>
            <a:chOff x="6019435" y="1419622"/>
            <a:chExt cx="752446" cy="1260140"/>
          </a:xfrm>
        </p:grpSpPr>
        <p:cxnSp>
          <p:nvCxnSpPr>
            <p:cNvPr id="48" name="47 Conector recto de flecha"/>
            <p:cNvCxnSpPr/>
            <p:nvPr/>
          </p:nvCxnSpPr>
          <p:spPr>
            <a:xfrm flipH="1" flipV="1">
              <a:off x="6282468" y="1696620"/>
              <a:ext cx="489413" cy="98314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9" name="48 CuadroTexto"/>
            <p:cNvSpPr txBox="1"/>
            <p:nvPr/>
          </p:nvSpPr>
          <p:spPr>
            <a:xfrm>
              <a:off x="6019435" y="1419622"/>
              <a:ext cx="640797" cy="276999"/>
            </a:xfrm>
            <a:prstGeom prst="rect">
              <a:avLst/>
            </a:prstGeom>
            <a:noFill/>
          </p:spPr>
          <p:txBody>
            <a:bodyPr wrap="square" rtlCol="0">
              <a:spAutoFit/>
            </a:bodyPr>
            <a:lstStyle/>
            <a:p>
              <a:r>
                <a:rPr lang="es-ES" sz="1200" b="1" dirty="0" smtClean="0">
                  <a:solidFill>
                    <a:schemeClr val="accent6"/>
                  </a:solidFill>
                </a:rPr>
                <a:t>Var1</a:t>
              </a:r>
              <a:endParaRPr lang="en-GB" sz="1200" b="1" dirty="0">
                <a:solidFill>
                  <a:schemeClr val="accent6"/>
                </a:solidFill>
              </a:endParaRPr>
            </a:p>
          </p:txBody>
        </p:sp>
      </p:grpSp>
      <p:grpSp>
        <p:nvGrpSpPr>
          <p:cNvPr id="58" name="57 Grupo"/>
          <p:cNvGrpSpPr/>
          <p:nvPr/>
        </p:nvGrpSpPr>
        <p:grpSpPr>
          <a:xfrm>
            <a:off x="6873770" y="1636332"/>
            <a:ext cx="1789285" cy="1286249"/>
            <a:chOff x="6771882" y="1574671"/>
            <a:chExt cx="1544534" cy="1105090"/>
          </a:xfrm>
        </p:grpSpPr>
        <p:sp>
          <p:nvSpPr>
            <p:cNvPr id="51" name="50 CuadroTexto"/>
            <p:cNvSpPr txBox="1"/>
            <p:nvPr/>
          </p:nvSpPr>
          <p:spPr>
            <a:xfrm>
              <a:off x="7675619" y="1574671"/>
              <a:ext cx="640797" cy="276999"/>
            </a:xfrm>
            <a:prstGeom prst="rect">
              <a:avLst/>
            </a:prstGeom>
            <a:noFill/>
          </p:spPr>
          <p:txBody>
            <a:bodyPr wrap="square" rtlCol="0">
              <a:spAutoFit/>
            </a:bodyPr>
            <a:lstStyle/>
            <a:p>
              <a:r>
                <a:rPr lang="es-ES" sz="1200" b="1" dirty="0" smtClean="0">
                  <a:solidFill>
                    <a:schemeClr val="accent6"/>
                  </a:solidFill>
                </a:rPr>
                <a:t>Var2</a:t>
              </a:r>
              <a:endParaRPr lang="en-GB" sz="1200" b="1" dirty="0">
                <a:solidFill>
                  <a:schemeClr val="accent6"/>
                </a:solidFill>
              </a:endParaRPr>
            </a:p>
          </p:txBody>
        </p:sp>
        <p:cxnSp>
          <p:nvCxnSpPr>
            <p:cNvPr id="57" name="56 Conector recto de flecha"/>
            <p:cNvCxnSpPr/>
            <p:nvPr/>
          </p:nvCxnSpPr>
          <p:spPr>
            <a:xfrm flipV="1">
              <a:off x="6771882" y="1744149"/>
              <a:ext cx="988290" cy="9356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61" name="60 Grupo"/>
          <p:cNvGrpSpPr/>
          <p:nvPr/>
        </p:nvGrpSpPr>
        <p:grpSpPr>
          <a:xfrm>
            <a:off x="6873770" y="2922581"/>
            <a:ext cx="955098" cy="1376484"/>
            <a:chOff x="6771882" y="2679761"/>
            <a:chExt cx="824453" cy="1182616"/>
          </a:xfrm>
        </p:grpSpPr>
        <p:sp>
          <p:nvSpPr>
            <p:cNvPr id="53" name="52 CuadroTexto"/>
            <p:cNvSpPr txBox="1"/>
            <p:nvPr/>
          </p:nvSpPr>
          <p:spPr>
            <a:xfrm>
              <a:off x="6955538" y="3585378"/>
              <a:ext cx="640797" cy="276999"/>
            </a:xfrm>
            <a:prstGeom prst="rect">
              <a:avLst/>
            </a:prstGeom>
            <a:noFill/>
          </p:spPr>
          <p:txBody>
            <a:bodyPr wrap="square" rtlCol="0">
              <a:spAutoFit/>
            </a:bodyPr>
            <a:lstStyle/>
            <a:p>
              <a:r>
                <a:rPr lang="es-ES" sz="1200" b="1" dirty="0" smtClean="0">
                  <a:solidFill>
                    <a:schemeClr val="accent6"/>
                  </a:solidFill>
                </a:rPr>
                <a:t>Var3</a:t>
              </a:r>
              <a:endParaRPr lang="en-GB" sz="1200" b="1" dirty="0">
                <a:solidFill>
                  <a:schemeClr val="accent6"/>
                </a:solidFill>
              </a:endParaRPr>
            </a:p>
          </p:txBody>
        </p:sp>
        <p:cxnSp>
          <p:nvCxnSpPr>
            <p:cNvPr id="60" name="59 Conector recto de flecha"/>
            <p:cNvCxnSpPr/>
            <p:nvPr/>
          </p:nvCxnSpPr>
          <p:spPr>
            <a:xfrm>
              <a:off x="6771882" y="2679761"/>
              <a:ext cx="280756" cy="97210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64" name="63 Grupo"/>
          <p:cNvGrpSpPr/>
          <p:nvPr/>
        </p:nvGrpSpPr>
        <p:grpSpPr>
          <a:xfrm>
            <a:off x="5326312" y="2922581"/>
            <a:ext cx="1547457" cy="880031"/>
            <a:chOff x="5436096" y="2679761"/>
            <a:chExt cx="1335785" cy="756085"/>
          </a:xfrm>
        </p:grpSpPr>
        <p:sp>
          <p:nvSpPr>
            <p:cNvPr id="54" name="53 CuadroTexto"/>
            <p:cNvSpPr txBox="1"/>
            <p:nvPr/>
          </p:nvSpPr>
          <p:spPr>
            <a:xfrm>
              <a:off x="5436096" y="3158847"/>
              <a:ext cx="640797" cy="276999"/>
            </a:xfrm>
            <a:prstGeom prst="rect">
              <a:avLst/>
            </a:prstGeom>
            <a:noFill/>
          </p:spPr>
          <p:txBody>
            <a:bodyPr wrap="square" rtlCol="0">
              <a:spAutoFit/>
            </a:bodyPr>
            <a:lstStyle/>
            <a:p>
              <a:r>
                <a:rPr lang="es-ES" sz="1200" b="1" dirty="0" smtClean="0">
                  <a:solidFill>
                    <a:schemeClr val="accent6"/>
                  </a:solidFill>
                </a:rPr>
                <a:t>Var4</a:t>
              </a:r>
              <a:endParaRPr lang="en-GB" sz="1200" b="1" dirty="0">
                <a:solidFill>
                  <a:schemeClr val="accent6"/>
                </a:solidFill>
              </a:endParaRPr>
            </a:p>
          </p:txBody>
        </p:sp>
        <p:cxnSp>
          <p:nvCxnSpPr>
            <p:cNvPr id="63" name="62 Conector recto de flecha"/>
            <p:cNvCxnSpPr/>
            <p:nvPr/>
          </p:nvCxnSpPr>
          <p:spPr>
            <a:xfrm flipH="1">
              <a:off x="5962069" y="2679761"/>
              <a:ext cx="809812" cy="68309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67" name="66 Grupo"/>
          <p:cNvGrpSpPr/>
          <p:nvPr/>
        </p:nvGrpSpPr>
        <p:grpSpPr>
          <a:xfrm>
            <a:off x="6873770" y="2377802"/>
            <a:ext cx="1956123" cy="544779"/>
            <a:chOff x="6771882" y="2211710"/>
            <a:chExt cx="1688550" cy="468051"/>
          </a:xfrm>
        </p:grpSpPr>
        <p:sp>
          <p:nvSpPr>
            <p:cNvPr id="55" name="54 CuadroTexto"/>
            <p:cNvSpPr txBox="1"/>
            <p:nvPr/>
          </p:nvSpPr>
          <p:spPr>
            <a:xfrm>
              <a:off x="7819635" y="2211710"/>
              <a:ext cx="640797" cy="276999"/>
            </a:xfrm>
            <a:prstGeom prst="rect">
              <a:avLst/>
            </a:prstGeom>
            <a:noFill/>
          </p:spPr>
          <p:txBody>
            <a:bodyPr wrap="square" rtlCol="0">
              <a:spAutoFit/>
            </a:bodyPr>
            <a:lstStyle/>
            <a:p>
              <a:r>
                <a:rPr lang="es-ES" sz="1200" b="1" dirty="0" smtClean="0">
                  <a:solidFill>
                    <a:schemeClr val="accent6"/>
                  </a:solidFill>
                </a:rPr>
                <a:t>Var5</a:t>
              </a:r>
              <a:endParaRPr lang="en-GB" sz="1200" b="1" dirty="0">
                <a:solidFill>
                  <a:schemeClr val="accent6"/>
                </a:solidFill>
              </a:endParaRPr>
            </a:p>
          </p:txBody>
        </p:sp>
        <p:cxnSp>
          <p:nvCxnSpPr>
            <p:cNvPr id="66" name="65 Conector recto de flecha"/>
            <p:cNvCxnSpPr/>
            <p:nvPr/>
          </p:nvCxnSpPr>
          <p:spPr>
            <a:xfrm flipV="1">
              <a:off x="6771882" y="2464709"/>
              <a:ext cx="1184494" cy="21505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
        <p:nvSpPr>
          <p:cNvPr id="70" name="69 CuadroTexto"/>
          <p:cNvSpPr txBox="1"/>
          <p:nvPr/>
        </p:nvSpPr>
        <p:spPr>
          <a:xfrm>
            <a:off x="6389220" y="1152017"/>
            <a:ext cx="1081429" cy="339613"/>
          </a:xfrm>
          <a:prstGeom prst="rect">
            <a:avLst/>
          </a:prstGeom>
          <a:noFill/>
        </p:spPr>
        <p:txBody>
          <a:bodyPr wrap="square" rtlCol="0">
            <a:spAutoFit/>
          </a:bodyPr>
          <a:lstStyle/>
          <a:p>
            <a:pPr algn="ctr"/>
            <a:r>
              <a:rPr lang="es-ES" dirty="0" smtClean="0"/>
              <a:t>Eje 2</a:t>
            </a:r>
            <a:endParaRPr lang="en-GB" dirty="0"/>
          </a:p>
        </p:txBody>
      </p:sp>
      <p:grpSp>
        <p:nvGrpSpPr>
          <p:cNvPr id="72" name="71 Grupo"/>
          <p:cNvGrpSpPr/>
          <p:nvPr/>
        </p:nvGrpSpPr>
        <p:grpSpPr>
          <a:xfrm>
            <a:off x="7033840" y="3009707"/>
            <a:ext cx="1681179" cy="869370"/>
            <a:chOff x="7033840" y="3009707"/>
            <a:chExt cx="1681179" cy="869370"/>
          </a:xfrm>
        </p:grpSpPr>
        <p:sp>
          <p:nvSpPr>
            <p:cNvPr id="14" name="13 CuadroTexto"/>
            <p:cNvSpPr txBox="1"/>
            <p:nvPr/>
          </p:nvSpPr>
          <p:spPr>
            <a:xfrm>
              <a:off x="7058835" y="3320118"/>
              <a:ext cx="1656184" cy="261610"/>
            </a:xfrm>
            <a:prstGeom prst="rect">
              <a:avLst/>
            </a:prstGeom>
            <a:noFill/>
          </p:spPr>
          <p:txBody>
            <a:bodyPr wrap="square" rtlCol="0">
              <a:spAutoFit/>
            </a:bodyPr>
            <a:lstStyle/>
            <a:p>
              <a:pPr algn="ctr"/>
              <a:r>
                <a:rPr lang="es-ES" sz="1100" b="1" dirty="0" smtClean="0"/>
                <a:t>Longitud del vector</a:t>
              </a:r>
              <a:endParaRPr lang="en-GB" sz="1100" b="1" dirty="0"/>
            </a:p>
          </p:txBody>
        </p:sp>
        <p:cxnSp>
          <p:nvCxnSpPr>
            <p:cNvPr id="68" name="67 Conector recto de flecha"/>
            <p:cNvCxnSpPr/>
            <p:nvPr/>
          </p:nvCxnSpPr>
          <p:spPr>
            <a:xfrm>
              <a:off x="7033840" y="3009707"/>
              <a:ext cx="280756" cy="869370"/>
            </a:xfrm>
            <a:prstGeom prst="straightConnector1">
              <a:avLst/>
            </a:prstGeom>
            <a:ln>
              <a:prstDash val="dash"/>
              <a:headEnd type="arrow"/>
              <a:tailEnd type="arrow"/>
            </a:ln>
          </p:spPr>
          <p:style>
            <a:lnRef idx="2">
              <a:schemeClr val="dk1"/>
            </a:lnRef>
            <a:fillRef idx="0">
              <a:schemeClr val="dk1"/>
            </a:fillRef>
            <a:effectRef idx="1">
              <a:schemeClr val="dk1"/>
            </a:effectRef>
            <a:fontRef idx="minor">
              <a:schemeClr val="tx1"/>
            </a:fontRef>
          </p:style>
        </p:cxnSp>
      </p:grpSp>
      <p:sp>
        <p:nvSpPr>
          <p:cNvPr id="73" name="72 CuadroTexto"/>
          <p:cNvSpPr txBox="1"/>
          <p:nvPr/>
        </p:nvSpPr>
        <p:spPr>
          <a:xfrm>
            <a:off x="35496" y="2192546"/>
            <a:ext cx="4896544" cy="584775"/>
          </a:xfrm>
          <a:prstGeom prst="rect">
            <a:avLst/>
          </a:prstGeom>
          <a:noFill/>
        </p:spPr>
        <p:txBody>
          <a:bodyPr wrap="square" rtlCol="0">
            <a:spAutoFit/>
          </a:bodyPr>
          <a:lstStyle/>
          <a:p>
            <a:r>
              <a:rPr lang="es-ES" sz="1600" b="1" dirty="0"/>
              <a:t>2</a:t>
            </a:r>
            <a:r>
              <a:rPr lang="es-ES" sz="1600" b="1" dirty="0" smtClean="0"/>
              <a:t>. La covarianza de las variables: </a:t>
            </a:r>
            <a:r>
              <a:rPr lang="es-ES" sz="1600" dirty="0" smtClean="0"/>
              <a:t>Observando el ángulo entre vectores.</a:t>
            </a:r>
            <a:endParaRPr lang="en-GB" sz="1600" dirty="0"/>
          </a:p>
        </p:txBody>
      </p:sp>
      <p:sp>
        <p:nvSpPr>
          <p:cNvPr id="74" name="73 CuadroTexto"/>
          <p:cNvSpPr txBox="1"/>
          <p:nvPr/>
        </p:nvSpPr>
        <p:spPr>
          <a:xfrm>
            <a:off x="35496" y="2841198"/>
            <a:ext cx="4752528" cy="830997"/>
          </a:xfrm>
          <a:prstGeom prst="rect">
            <a:avLst/>
          </a:prstGeom>
          <a:noFill/>
        </p:spPr>
        <p:txBody>
          <a:bodyPr wrap="square" rtlCol="0">
            <a:spAutoFit/>
          </a:bodyPr>
          <a:lstStyle/>
          <a:p>
            <a:r>
              <a:rPr lang="es-ES" sz="1600" b="1" dirty="0"/>
              <a:t>3</a:t>
            </a:r>
            <a:r>
              <a:rPr lang="es-ES" sz="1600" b="1" dirty="0" smtClean="0"/>
              <a:t>. La variabilidad de los individuos: </a:t>
            </a:r>
            <a:r>
              <a:rPr lang="es-ES" sz="1600" dirty="0" smtClean="0"/>
              <a:t>Observando la distancia de los puntos al centro de gravedad.</a:t>
            </a:r>
            <a:endParaRPr lang="en-GB" sz="1600" dirty="0"/>
          </a:p>
        </p:txBody>
      </p:sp>
      <p:grpSp>
        <p:nvGrpSpPr>
          <p:cNvPr id="80" name="79 Grupo"/>
          <p:cNvGrpSpPr/>
          <p:nvPr/>
        </p:nvGrpSpPr>
        <p:grpSpPr>
          <a:xfrm>
            <a:off x="6977197" y="2357322"/>
            <a:ext cx="1353414" cy="474650"/>
            <a:chOff x="6977197" y="2357322"/>
            <a:chExt cx="1353414" cy="474650"/>
          </a:xfrm>
        </p:grpSpPr>
        <p:sp>
          <p:nvSpPr>
            <p:cNvPr id="76" name="75 Cerrar llave"/>
            <p:cNvSpPr/>
            <p:nvPr/>
          </p:nvSpPr>
          <p:spPr>
            <a:xfrm rot="20319906">
              <a:off x="7112308" y="2687972"/>
              <a:ext cx="180000" cy="1440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78" name="77 CuadroTexto"/>
            <p:cNvSpPr txBox="1"/>
            <p:nvPr/>
          </p:nvSpPr>
          <p:spPr>
            <a:xfrm rot="19664703">
              <a:off x="6977197" y="2357322"/>
              <a:ext cx="1353414" cy="246221"/>
            </a:xfrm>
            <a:prstGeom prst="rect">
              <a:avLst/>
            </a:prstGeom>
            <a:noFill/>
          </p:spPr>
          <p:txBody>
            <a:bodyPr wrap="square" rtlCol="0">
              <a:spAutoFit/>
            </a:bodyPr>
            <a:lstStyle/>
            <a:p>
              <a:pPr algn="ctr"/>
              <a:r>
                <a:rPr lang="es-ES" sz="1000" b="1" dirty="0" err="1" smtClean="0"/>
                <a:t>Corr</a:t>
              </a:r>
              <a:r>
                <a:rPr lang="es-ES" sz="1000" b="1" dirty="0" smtClean="0"/>
                <a:t>. positiva</a:t>
              </a:r>
              <a:endParaRPr lang="en-GB" sz="1000" b="1" dirty="0"/>
            </a:p>
          </p:txBody>
        </p:sp>
      </p:grpSp>
      <p:grpSp>
        <p:nvGrpSpPr>
          <p:cNvPr id="82" name="81 Grupo"/>
          <p:cNvGrpSpPr/>
          <p:nvPr/>
        </p:nvGrpSpPr>
        <p:grpSpPr>
          <a:xfrm>
            <a:off x="5148064" y="2653514"/>
            <a:ext cx="1691974" cy="681496"/>
            <a:chOff x="5148064" y="2653514"/>
            <a:chExt cx="1691974" cy="681496"/>
          </a:xfrm>
        </p:grpSpPr>
        <p:sp>
          <p:nvSpPr>
            <p:cNvPr id="77" name="76 CuadroTexto"/>
            <p:cNvSpPr txBox="1"/>
            <p:nvPr/>
          </p:nvSpPr>
          <p:spPr>
            <a:xfrm>
              <a:off x="5148064" y="3030220"/>
              <a:ext cx="1656184" cy="261610"/>
            </a:xfrm>
            <a:prstGeom prst="rect">
              <a:avLst/>
            </a:prstGeom>
            <a:noFill/>
          </p:spPr>
          <p:txBody>
            <a:bodyPr wrap="square" rtlCol="0">
              <a:spAutoFit/>
            </a:bodyPr>
            <a:lstStyle/>
            <a:p>
              <a:pPr algn="ctr"/>
              <a:r>
                <a:rPr lang="es-ES" sz="1100" b="1" dirty="0" err="1" smtClean="0"/>
                <a:t>Corr</a:t>
              </a:r>
              <a:r>
                <a:rPr lang="es-ES" sz="1100" b="1" dirty="0" smtClean="0"/>
                <a:t>. negativa</a:t>
              </a:r>
              <a:endParaRPr lang="en-GB" sz="1100" b="1" dirty="0"/>
            </a:p>
          </p:txBody>
        </p:sp>
        <p:sp>
          <p:nvSpPr>
            <p:cNvPr id="81" name="80 Cerrar llave"/>
            <p:cNvSpPr/>
            <p:nvPr/>
          </p:nvSpPr>
          <p:spPr>
            <a:xfrm rot="9538866">
              <a:off x="6408038" y="2653514"/>
              <a:ext cx="432000" cy="681496"/>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grpSp>
      <p:sp>
        <p:nvSpPr>
          <p:cNvPr id="83" name="82 CuadroTexto"/>
          <p:cNvSpPr txBox="1"/>
          <p:nvPr/>
        </p:nvSpPr>
        <p:spPr>
          <a:xfrm>
            <a:off x="35496" y="3723878"/>
            <a:ext cx="4608512" cy="584775"/>
          </a:xfrm>
          <a:prstGeom prst="rect">
            <a:avLst/>
          </a:prstGeom>
          <a:noFill/>
        </p:spPr>
        <p:txBody>
          <a:bodyPr wrap="square" rtlCol="0">
            <a:spAutoFit/>
          </a:bodyPr>
          <a:lstStyle/>
          <a:p>
            <a:r>
              <a:rPr lang="es-ES" sz="1600" b="1" dirty="0" smtClean="0"/>
              <a:t>4. Clústeres: </a:t>
            </a:r>
            <a:r>
              <a:rPr lang="es-ES" sz="1600" dirty="0" smtClean="0"/>
              <a:t>Observando la distancia entre los  puntos.</a:t>
            </a:r>
            <a:endParaRPr lang="en-GB" sz="1600" dirty="0"/>
          </a:p>
        </p:txBody>
      </p:sp>
      <p:grpSp>
        <p:nvGrpSpPr>
          <p:cNvPr id="87" name="86 Grupo"/>
          <p:cNvGrpSpPr/>
          <p:nvPr/>
        </p:nvGrpSpPr>
        <p:grpSpPr>
          <a:xfrm>
            <a:off x="7092280" y="1158012"/>
            <a:ext cx="1366443" cy="1322420"/>
            <a:chOff x="7092280" y="1158012"/>
            <a:chExt cx="1366443" cy="1322420"/>
          </a:xfrm>
        </p:grpSpPr>
        <p:sp>
          <p:nvSpPr>
            <p:cNvPr id="85" name="84 Elipse"/>
            <p:cNvSpPr/>
            <p:nvPr/>
          </p:nvSpPr>
          <p:spPr>
            <a:xfrm>
              <a:off x="7092280" y="1471203"/>
              <a:ext cx="1366443" cy="1009229"/>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85 CuadroTexto"/>
            <p:cNvSpPr txBox="1"/>
            <p:nvPr/>
          </p:nvSpPr>
          <p:spPr>
            <a:xfrm>
              <a:off x="7489445" y="1158012"/>
              <a:ext cx="898979" cy="261610"/>
            </a:xfrm>
            <a:prstGeom prst="rect">
              <a:avLst/>
            </a:prstGeom>
            <a:noFill/>
          </p:spPr>
          <p:txBody>
            <a:bodyPr wrap="square" rtlCol="0">
              <a:spAutoFit/>
            </a:bodyPr>
            <a:lstStyle/>
            <a:p>
              <a:r>
                <a:rPr lang="es-ES" sz="1100" b="1" dirty="0" smtClean="0">
                  <a:solidFill>
                    <a:schemeClr val="accent2">
                      <a:lumMod val="50000"/>
                    </a:schemeClr>
                  </a:solidFill>
                </a:rPr>
                <a:t>Clúster 1</a:t>
              </a:r>
              <a:endParaRPr lang="en-GB" sz="1100" b="1" dirty="0">
                <a:solidFill>
                  <a:schemeClr val="accent2">
                    <a:lumMod val="50000"/>
                  </a:schemeClr>
                </a:solidFill>
              </a:endParaRPr>
            </a:p>
          </p:txBody>
        </p:sp>
      </p:grpSp>
      <p:grpSp>
        <p:nvGrpSpPr>
          <p:cNvPr id="90" name="89 Grupo"/>
          <p:cNvGrpSpPr/>
          <p:nvPr/>
        </p:nvGrpSpPr>
        <p:grpSpPr>
          <a:xfrm>
            <a:off x="5307079" y="1590060"/>
            <a:ext cx="1125997" cy="1169912"/>
            <a:chOff x="5307079" y="1590060"/>
            <a:chExt cx="1125997" cy="1169912"/>
          </a:xfrm>
        </p:grpSpPr>
        <p:sp>
          <p:nvSpPr>
            <p:cNvPr id="88" name="87 Elipse"/>
            <p:cNvSpPr/>
            <p:nvPr/>
          </p:nvSpPr>
          <p:spPr>
            <a:xfrm>
              <a:off x="5364088" y="1853967"/>
              <a:ext cx="1068988" cy="906005"/>
            </a:xfrm>
            <a:prstGeom prst="ellipse">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88 CuadroTexto"/>
            <p:cNvSpPr txBox="1"/>
            <p:nvPr/>
          </p:nvSpPr>
          <p:spPr>
            <a:xfrm>
              <a:off x="5307079" y="1590060"/>
              <a:ext cx="898979" cy="261610"/>
            </a:xfrm>
            <a:prstGeom prst="rect">
              <a:avLst/>
            </a:prstGeom>
            <a:noFill/>
          </p:spPr>
          <p:txBody>
            <a:bodyPr wrap="square" rtlCol="0">
              <a:spAutoFit/>
            </a:bodyPr>
            <a:lstStyle/>
            <a:p>
              <a:r>
                <a:rPr lang="es-ES" sz="1100" b="1" dirty="0" smtClean="0">
                  <a:solidFill>
                    <a:schemeClr val="accent3">
                      <a:lumMod val="50000"/>
                    </a:schemeClr>
                  </a:solidFill>
                </a:rPr>
                <a:t>Clúster 2</a:t>
              </a:r>
              <a:endParaRPr lang="en-GB" sz="1100" b="1" dirty="0">
                <a:solidFill>
                  <a:schemeClr val="accent3">
                    <a:lumMod val="50000"/>
                  </a:schemeClr>
                </a:solidFill>
              </a:endParaRPr>
            </a:p>
          </p:txBody>
        </p:sp>
      </p:grpSp>
    </p:spTree>
    <p:extLst>
      <p:ext uri="{BB962C8B-B14F-4D97-AF65-F5344CB8AC3E}">
        <p14:creationId xmlns:p14="http://schemas.microsoft.com/office/powerpoint/2010/main" val="7547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par>
                                <p:cTn id="8" presetID="16" presetClass="entr" presetSubtype="21"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barn(inVertical)">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barn(inVertical)">
                                      <p:cBhvr>
                                        <p:cTn id="15" dur="500"/>
                                        <p:tgtEl>
                                          <p:spTgt spid="73"/>
                                        </p:tgtEl>
                                      </p:cBhvr>
                                    </p:animEffect>
                                  </p:childTnLst>
                                </p:cTn>
                              </p:par>
                              <p:par>
                                <p:cTn id="16" presetID="16" presetClass="entr" presetSubtype="21" fill="hold"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barn(inVertical)">
                                      <p:cBhvr>
                                        <p:cTn id="18" dur="500"/>
                                        <p:tgtEl>
                                          <p:spTgt spid="80"/>
                                        </p:tgtEl>
                                      </p:cBhvr>
                                    </p:animEffect>
                                  </p:childTnLst>
                                </p:cTn>
                              </p:par>
                            </p:childTnLst>
                          </p:cTn>
                        </p:par>
                        <p:par>
                          <p:cTn id="19" fill="hold">
                            <p:stCondLst>
                              <p:cond delay="500"/>
                            </p:stCondLst>
                            <p:childTnLst>
                              <p:par>
                                <p:cTn id="20" presetID="16" presetClass="entr" presetSubtype="21" fill="hold" nodeType="after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barn(inVertical)">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barn(inVertical)">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27"/>
                                        </p:tgtEl>
                                        <p:attrNameLst>
                                          <p:attrName>style.opacity</p:attrName>
                                        </p:attrNameLst>
                                      </p:cBhvr>
                                      <p:to>
                                        <p:strVal val="0.5"/>
                                      </p:to>
                                    </p:set>
                                    <p:animEffect filter="image" prLst="opacity: 0.5">
                                      <p:cBhvr rctx="IE">
                                        <p:cTn id="32" dur="indefinite"/>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rctx="PPT">
                                        <p:cTn id="36" dur="indefinite"/>
                                        <p:tgtEl>
                                          <p:spTgt spid="17"/>
                                        </p:tgtEl>
                                        <p:attrNameLst>
                                          <p:attrName>style.opacity</p:attrName>
                                        </p:attrNameLst>
                                      </p:cBhvr>
                                      <p:to>
                                        <p:strVal val="0.5"/>
                                      </p:to>
                                    </p:set>
                                    <p:animEffect filter="image" prLst="opacity: 0.5">
                                      <p:cBhvr rctx="IE">
                                        <p:cTn id="37" dur="indefinite"/>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barn(inVertical)">
                                      <p:cBhvr>
                                        <p:cTn id="42" dur="500"/>
                                        <p:tgtEl>
                                          <p:spTgt spid="83"/>
                                        </p:tgtEl>
                                      </p:cBhvr>
                                    </p:animEffect>
                                  </p:childTnLst>
                                </p:cTn>
                              </p:par>
                              <p:par>
                                <p:cTn id="43" presetID="6" presetClass="entr" presetSubtype="16"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circle(in)">
                                      <p:cBhvr>
                                        <p:cTn id="45" dur="2000"/>
                                        <p:tgtEl>
                                          <p:spTgt spid="87"/>
                                        </p:tgtEl>
                                      </p:cBhvr>
                                    </p:animEffect>
                                  </p:childTnLst>
                                </p:cTn>
                              </p:par>
                              <p:par>
                                <p:cTn id="46" presetID="6" presetClass="entr" presetSubtype="16" fill="hold"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circle(in)">
                                      <p:cBhvr>
                                        <p:cTn id="48" dur="20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15" presetClass="emph" presetSubtype="0" grpId="0" nodeType="clickEffect">
                                  <p:stCondLst>
                                    <p:cond delay="0"/>
                                  </p:stCondLst>
                                  <p:iterate type="lt">
                                    <p:tmAbs val="25"/>
                                  </p:iterate>
                                  <p:childTnLst>
                                    <p:set>
                                      <p:cBhvr override="childStyle">
                                        <p:cTn id="52" dur="indefinite"/>
                                        <p:tgtEl>
                                          <p:spTgt spid="13"/>
                                        </p:tgtEl>
                                        <p:attrNameLst>
                                          <p:attrName>style.fontWeight</p:attrName>
                                        </p:attrNameLst>
                                      </p:cBhvr>
                                      <p:to>
                                        <p:strVal val="bold"/>
                                      </p:to>
                                    </p:set>
                                  </p:childTnLst>
                                </p:cTn>
                              </p:par>
                            </p:childTnLst>
                          </p:cTn>
                        </p:par>
                        <p:par>
                          <p:cTn id="53" fill="hold">
                            <p:stCondLst>
                              <p:cond delay="100"/>
                            </p:stCondLst>
                            <p:childTnLst>
                              <p:par>
                                <p:cTn id="54" presetID="26" presetClass="emph" presetSubtype="0" fill="hold" nodeType="afterEffect">
                                  <p:stCondLst>
                                    <p:cond delay="0"/>
                                  </p:stCondLst>
                                  <p:childTnLst>
                                    <p:animEffect transition="out" filter="fade">
                                      <p:cBhvr>
                                        <p:cTn id="55" dur="1000" tmFilter="0, 0; .2, .5; .8, .5; 1, 0"/>
                                        <p:tgtEl>
                                          <p:spTgt spid="67"/>
                                        </p:tgtEl>
                                      </p:cBhvr>
                                    </p:animEffect>
                                    <p:animScale>
                                      <p:cBhvr>
                                        <p:cTn id="56" dur="500" autoRev="1" fill="hold"/>
                                        <p:tgtEl>
                                          <p:spTgt spid="67"/>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5" presetClass="emph" presetSubtype="0" grpId="0" nodeType="clickEffect">
                                  <p:stCondLst>
                                    <p:cond delay="0"/>
                                  </p:stCondLst>
                                  <p:iterate type="lt">
                                    <p:tmAbs val="25"/>
                                  </p:iterate>
                                  <p:childTnLst>
                                    <p:set>
                                      <p:cBhvr override="childStyle">
                                        <p:cTn id="60" dur="indefinite"/>
                                        <p:tgtEl>
                                          <p:spTgt spid="70"/>
                                        </p:tgtEl>
                                        <p:attrNameLst>
                                          <p:attrName>style.fontWeight</p:attrName>
                                        </p:attrNameLst>
                                      </p:cBhvr>
                                      <p:to>
                                        <p:strVal val="bold"/>
                                      </p:to>
                                    </p:set>
                                  </p:childTnLst>
                                </p:cTn>
                              </p:par>
                            </p:childTnLst>
                          </p:cTn>
                        </p:par>
                        <p:par>
                          <p:cTn id="61" fill="hold">
                            <p:stCondLst>
                              <p:cond delay="100"/>
                            </p:stCondLst>
                            <p:childTnLst>
                              <p:par>
                                <p:cTn id="62" presetID="26" presetClass="emph" presetSubtype="0" fill="hold" nodeType="afterEffect">
                                  <p:stCondLst>
                                    <p:cond delay="0"/>
                                  </p:stCondLst>
                                  <p:childTnLst>
                                    <p:animEffect transition="out" filter="fade">
                                      <p:cBhvr>
                                        <p:cTn id="63" dur="1000" tmFilter="0, 0; .2, .5; .8, .5; 1, 0"/>
                                        <p:tgtEl>
                                          <p:spTgt spid="61"/>
                                        </p:tgtEl>
                                      </p:cBhvr>
                                    </p:animEffect>
                                    <p:animScale>
                                      <p:cBhvr>
                                        <p:cTn id="64" dur="500" autoRev="1" fill="hold"/>
                                        <p:tgtEl>
                                          <p:spTgt spid="61"/>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nodeType="clickEffect">
                                  <p:stCondLst>
                                    <p:cond delay="0"/>
                                  </p:stCondLst>
                                  <p:childTnLst>
                                    <p:animEffect transition="out" filter="fade">
                                      <p:cBhvr>
                                        <p:cTn id="68" dur="1250" tmFilter="0, 0; .2, .5; .8, .5; 1, 0"/>
                                        <p:tgtEl>
                                          <p:spTgt spid="58"/>
                                        </p:tgtEl>
                                      </p:cBhvr>
                                    </p:animEffect>
                                    <p:animScale>
                                      <p:cBhvr>
                                        <p:cTn id="69" dur="625" autoRev="1" fill="hold"/>
                                        <p:tgtEl>
                                          <p:spTgt spid="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3" grpId="0"/>
      <p:bldP spid="70" grpId="0"/>
      <p:bldP spid="73" grpId="0"/>
      <p:bldP spid="74" grpId="0"/>
      <p:bldP spid="83" grpId="0"/>
    </p:bldLst>
  </p:timing>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563F1AC4F304B42B3941098A75A78F0" ma:contentTypeVersion="11" ma:contentTypeDescription="Crear nuevo documento." ma:contentTypeScope="" ma:versionID="b426bf81d1d7b15481894afd5afe8839">
  <xsd:schema xmlns:xsd="http://www.w3.org/2001/XMLSchema" xmlns:xs="http://www.w3.org/2001/XMLSchema" xmlns:p="http://schemas.microsoft.com/office/2006/metadata/properties" xmlns:ns2="62f58b04-9c33-490c-ba7e-c6fd6f91e41a" xmlns:ns3="2e95bf99-24e0-4882-8195-e9d4d8693026" targetNamespace="http://schemas.microsoft.com/office/2006/metadata/properties" ma:root="true" ma:fieldsID="fba392100fe1119859c80de98c76bec3" ns2:_="" ns3:_="">
    <xsd:import namespace="62f58b04-9c33-490c-ba7e-c6fd6f91e41a"/>
    <xsd:import namespace="2e95bf99-24e0-4882-8195-e9d4d869302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f58b04-9c33-490c-ba7e-c6fd6f91e4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95bf99-24e0-4882-8195-e9d4d8693026"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7BC9E5-AEAF-44E0-99B4-DF40B47DDCF0}"/>
</file>

<file path=customXml/itemProps2.xml><?xml version="1.0" encoding="utf-8"?>
<ds:datastoreItem xmlns:ds="http://schemas.openxmlformats.org/officeDocument/2006/customXml" ds:itemID="{1D60A5D7-DBC6-43E1-A377-064F53987EFA}"/>
</file>

<file path=customXml/itemProps3.xml><?xml version="1.0" encoding="utf-8"?>
<ds:datastoreItem xmlns:ds="http://schemas.openxmlformats.org/officeDocument/2006/customXml" ds:itemID="{0544E1E0-B9EF-4F79-A6CD-F05B5D730068}"/>
</file>

<file path=docProps/app.xml><?xml version="1.0" encoding="utf-8"?>
<Properties xmlns="http://schemas.openxmlformats.org/officeDocument/2006/extended-properties" xmlns:vt="http://schemas.openxmlformats.org/officeDocument/2006/docPropsVTypes">
  <Template/>
  <TotalTime>8335</TotalTime>
  <Words>3934</Words>
  <Application>Microsoft Office PowerPoint</Application>
  <PresentationFormat>Presentación en pantalla (16:9)</PresentationFormat>
  <Paragraphs>561</Paragraphs>
  <Slides>34</Slides>
  <Notes>33</Notes>
  <HiddenSlides>0</HiddenSlides>
  <MMClips>0</MMClips>
  <ScaleCrop>false</ScaleCrop>
  <HeadingPairs>
    <vt:vector size="6" baseType="variant">
      <vt:variant>
        <vt:lpstr>Fuentes usadas</vt:lpstr>
      </vt:variant>
      <vt:variant>
        <vt:i4>18</vt:i4>
      </vt:variant>
      <vt:variant>
        <vt:lpstr>Tema</vt:lpstr>
      </vt:variant>
      <vt:variant>
        <vt:i4>1</vt:i4>
      </vt:variant>
      <vt:variant>
        <vt:lpstr>Títulos de diapositiva</vt:lpstr>
      </vt:variant>
      <vt:variant>
        <vt:i4>34</vt:i4>
      </vt:variant>
    </vt:vector>
  </HeadingPairs>
  <TitlesOfParts>
    <vt:vector size="53" baseType="lpstr">
      <vt:lpstr>Arial</vt:lpstr>
      <vt:lpstr>Courier New</vt:lpstr>
      <vt:lpstr>Trebuchet MS</vt:lpstr>
      <vt:lpstr>Palatino</vt:lpstr>
      <vt:lpstr>Oswald</vt:lpstr>
      <vt:lpstr>Calibri</vt:lpstr>
      <vt:lpstr>MS PGothic</vt:lpstr>
      <vt:lpstr>Times</vt:lpstr>
      <vt:lpstr>Cambria Math</vt:lpstr>
      <vt:lpstr>Century Gothic</vt:lpstr>
      <vt:lpstr>Times New Roman</vt:lpstr>
      <vt:lpstr>Source Sans Pro</vt:lpstr>
      <vt:lpstr>Tahoma</vt:lpstr>
      <vt:lpstr>Wingdings</vt:lpstr>
      <vt:lpstr>굴림</vt:lpstr>
      <vt:lpstr>Universitas Studii Salamantini</vt:lpstr>
      <vt:lpstr>Miriam Libre</vt:lpstr>
      <vt:lpstr>Geneva</vt:lpstr>
      <vt:lpstr>Quince template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CASOS DE ESTUDIO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CASOS DE ESTUDIO</vt:lpstr>
      <vt:lpstr>Presentación de PowerPoint</vt:lpstr>
      <vt:lpstr>Presentación de PowerPoint</vt:lpstr>
      <vt:lpstr>BIPLOT LOGÍSTICO EXTERNO</vt:lpstr>
      <vt:lpstr>Presentación de PowerPoint</vt:lpstr>
      <vt:lpstr>Presentación de PowerPoint</vt:lpstr>
      <vt:lpstr>Presentación de PowerPoint</vt:lpstr>
      <vt:lpstr>Presentación de PowerPoint</vt:lpstr>
      <vt:lpstr>Presentación de PowerPoint</vt:lpstr>
      <vt:lpstr>Referencias</vt:lpstr>
      <vt:lpstr>Presentación de PowerPoint</vt:lpstr>
      <vt:lpstr>Presentación de PowerPoint</vt:lpstr>
      <vt:lpstr>¡Gracias!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Nathalia Tejedor Flores</dc:creator>
  <cp:lastModifiedBy>Nathalia Tejedor Flores</cp:lastModifiedBy>
  <cp:revision>271</cp:revision>
  <cp:lastPrinted>2017-11-16T10:42:19Z</cp:lastPrinted>
  <dcterms:modified xsi:type="dcterms:W3CDTF">2022-02-03T22:10:20Z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0x0101000563F1AC4F304B42B3941098A75A78F0</vt:lpwstr>
  </property>
</Properties>
</file>